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560" r:id="rId2"/>
    <p:sldId id="1837" r:id="rId3"/>
    <p:sldId id="1824" r:id="rId4"/>
    <p:sldId id="1825" r:id="rId5"/>
    <p:sldId id="1826" r:id="rId6"/>
    <p:sldId id="1842" r:id="rId7"/>
    <p:sldId id="1827" r:id="rId8"/>
    <p:sldId id="1838" r:id="rId9"/>
    <p:sldId id="1841" r:id="rId10"/>
    <p:sldId id="1839" r:id="rId11"/>
    <p:sldId id="1828" r:id="rId12"/>
    <p:sldId id="1829" r:id="rId13"/>
    <p:sldId id="1840" r:id="rId14"/>
    <p:sldId id="1830" r:id="rId15"/>
    <p:sldId id="1843" r:id="rId16"/>
    <p:sldId id="1831" r:id="rId17"/>
    <p:sldId id="1832" r:id="rId18"/>
    <p:sldId id="1833" r:id="rId19"/>
    <p:sldId id="1844" r:id="rId20"/>
    <p:sldId id="1836" r:id="rId21"/>
    <p:sldId id="1835" r:id="rId22"/>
    <p:sldId id="1823" r:id="rId23"/>
    <p:sldId id="1820" r:id="rId24"/>
  </p:sldIdLst>
  <p:sldSz cx="9906000" cy="6858000" type="A4"/>
  <p:notesSz cx="6735763" cy="9856788"/>
  <p:defaultTextStyle>
    <a:defPPr>
      <a:defRPr lang="en-US"/>
    </a:defPPr>
    <a:lvl1pPr algn="l" rtl="0" fontAlgn="base">
      <a:spcBef>
        <a:spcPct val="0"/>
      </a:spcBef>
      <a:spcAft>
        <a:spcPct val="0"/>
      </a:spcAft>
      <a:defRPr sz="1600" i="1" kern="1200">
        <a:solidFill>
          <a:schemeClr val="tx1"/>
        </a:solidFill>
        <a:latin typeface="Arial" charset="0"/>
        <a:ea typeface="+mn-ea"/>
        <a:cs typeface="Arial" charset="0"/>
      </a:defRPr>
    </a:lvl1pPr>
    <a:lvl2pPr marL="457200" algn="l" rtl="0" fontAlgn="base">
      <a:spcBef>
        <a:spcPct val="0"/>
      </a:spcBef>
      <a:spcAft>
        <a:spcPct val="0"/>
      </a:spcAft>
      <a:defRPr sz="1600" i="1" kern="1200">
        <a:solidFill>
          <a:schemeClr val="tx1"/>
        </a:solidFill>
        <a:latin typeface="Arial" charset="0"/>
        <a:ea typeface="+mn-ea"/>
        <a:cs typeface="Arial" charset="0"/>
      </a:defRPr>
    </a:lvl2pPr>
    <a:lvl3pPr marL="914400" algn="l" rtl="0" fontAlgn="base">
      <a:spcBef>
        <a:spcPct val="0"/>
      </a:spcBef>
      <a:spcAft>
        <a:spcPct val="0"/>
      </a:spcAft>
      <a:defRPr sz="1600" i="1" kern="1200">
        <a:solidFill>
          <a:schemeClr val="tx1"/>
        </a:solidFill>
        <a:latin typeface="Arial" charset="0"/>
        <a:ea typeface="+mn-ea"/>
        <a:cs typeface="Arial" charset="0"/>
      </a:defRPr>
    </a:lvl3pPr>
    <a:lvl4pPr marL="1371600" algn="l" rtl="0" fontAlgn="base">
      <a:spcBef>
        <a:spcPct val="0"/>
      </a:spcBef>
      <a:spcAft>
        <a:spcPct val="0"/>
      </a:spcAft>
      <a:defRPr sz="1600" i="1" kern="1200">
        <a:solidFill>
          <a:schemeClr val="tx1"/>
        </a:solidFill>
        <a:latin typeface="Arial" charset="0"/>
        <a:ea typeface="+mn-ea"/>
        <a:cs typeface="Arial" charset="0"/>
      </a:defRPr>
    </a:lvl4pPr>
    <a:lvl5pPr marL="1828800" algn="l" rtl="0" fontAlgn="base">
      <a:spcBef>
        <a:spcPct val="0"/>
      </a:spcBef>
      <a:spcAft>
        <a:spcPct val="0"/>
      </a:spcAft>
      <a:defRPr sz="1600" i="1" kern="1200">
        <a:solidFill>
          <a:schemeClr val="tx1"/>
        </a:solidFill>
        <a:latin typeface="Arial" charset="0"/>
        <a:ea typeface="+mn-ea"/>
        <a:cs typeface="Arial" charset="0"/>
      </a:defRPr>
    </a:lvl5pPr>
    <a:lvl6pPr marL="2286000" algn="l" defTabSz="914400" rtl="0" eaLnBrk="1" latinLnBrk="0" hangingPunct="1">
      <a:defRPr sz="1600" i="1" kern="1200">
        <a:solidFill>
          <a:schemeClr val="tx1"/>
        </a:solidFill>
        <a:latin typeface="Arial" charset="0"/>
        <a:ea typeface="+mn-ea"/>
        <a:cs typeface="Arial" charset="0"/>
      </a:defRPr>
    </a:lvl6pPr>
    <a:lvl7pPr marL="2743200" algn="l" defTabSz="914400" rtl="0" eaLnBrk="1" latinLnBrk="0" hangingPunct="1">
      <a:defRPr sz="1600" i="1" kern="1200">
        <a:solidFill>
          <a:schemeClr val="tx1"/>
        </a:solidFill>
        <a:latin typeface="Arial" charset="0"/>
        <a:ea typeface="+mn-ea"/>
        <a:cs typeface="Arial" charset="0"/>
      </a:defRPr>
    </a:lvl7pPr>
    <a:lvl8pPr marL="3200400" algn="l" defTabSz="914400" rtl="0" eaLnBrk="1" latinLnBrk="0" hangingPunct="1">
      <a:defRPr sz="1600" i="1" kern="1200">
        <a:solidFill>
          <a:schemeClr val="tx1"/>
        </a:solidFill>
        <a:latin typeface="Arial" charset="0"/>
        <a:ea typeface="+mn-ea"/>
        <a:cs typeface="Arial" charset="0"/>
      </a:defRPr>
    </a:lvl8pPr>
    <a:lvl9pPr marL="3657600" algn="l" defTabSz="914400" rtl="0" eaLnBrk="1" latinLnBrk="0" hangingPunct="1">
      <a:defRPr sz="1600" i="1"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smailg" initials="i" lastIdx="68" clrIdx="0"/>
  <p:cmAuthor id="1" name="charliep" initials="c" lastIdx="2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7F0"/>
    <a:srgbClr val="E0D9E7"/>
    <a:srgbClr val="F0F06C"/>
    <a:srgbClr val="FF6600"/>
    <a:srgbClr val="F3D80D"/>
    <a:srgbClr val="739BCB"/>
    <a:srgbClr val="B656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1" autoAdjust="0"/>
    <p:restoredTop sz="93783" autoAdjust="0"/>
  </p:normalViewPr>
  <p:slideViewPr>
    <p:cSldViewPr>
      <p:cViewPr>
        <p:scale>
          <a:sx n="60" d="100"/>
          <a:sy n="60" d="100"/>
        </p:scale>
        <p:origin x="-564" y="-24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2" d="100"/>
        <a:sy n="72" d="100"/>
      </p:scale>
      <p:origin x="0" y="110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9564" cy="493391"/>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14626" y="1"/>
            <a:ext cx="2919564" cy="493391"/>
          </a:xfrm>
          <a:prstGeom prst="rect">
            <a:avLst/>
          </a:prstGeom>
        </p:spPr>
        <p:txBody>
          <a:bodyPr vert="horz" lIns="91440" tIns="45720" rIns="91440" bIns="45720" rtlCol="0"/>
          <a:lstStyle>
            <a:lvl1pPr algn="r">
              <a:defRPr sz="1200"/>
            </a:lvl1pPr>
          </a:lstStyle>
          <a:p>
            <a:fld id="{3FBA0E0E-0A4C-42E0-BE0F-D5F06FA8F0D9}" type="datetimeFigureOut">
              <a:rPr lang="en-ZA" smtClean="0"/>
              <a:pPr/>
              <a:t>2016-10-16</a:t>
            </a:fld>
            <a:endParaRPr lang="en-ZA"/>
          </a:p>
        </p:txBody>
      </p:sp>
      <p:sp>
        <p:nvSpPr>
          <p:cNvPr id="4" name="Footer Placeholder 3"/>
          <p:cNvSpPr>
            <a:spLocks noGrp="1"/>
          </p:cNvSpPr>
          <p:nvPr>
            <p:ph type="ftr" sz="quarter" idx="2"/>
          </p:nvPr>
        </p:nvSpPr>
        <p:spPr>
          <a:xfrm>
            <a:off x="0" y="9361822"/>
            <a:ext cx="2919564" cy="493390"/>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14626" y="9361822"/>
            <a:ext cx="2919564" cy="493390"/>
          </a:xfrm>
          <a:prstGeom prst="rect">
            <a:avLst/>
          </a:prstGeom>
        </p:spPr>
        <p:txBody>
          <a:bodyPr vert="horz" lIns="91440" tIns="45720" rIns="91440" bIns="45720" rtlCol="0" anchor="b"/>
          <a:lstStyle>
            <a:lvl1pPr algn="r">
              <a:defRPr sz="1200"/>
            </a:lvl1pPr>
          </a:lstStyle>
          <a:p>
            <a:fld id="{B147DBC7-7045-4157-AFEA-F293102E159D}" type="slidenum">
              <a:rPr lang="en-ZA" smtClean="0"/>
              <a:pPr/>
              <a:t>‹#›</a:t>
            </a:fld>
            <a:endParaRPr lang="en-ZA"/>
          </a:p>
        </p:txBody>
      </p:sp>
    </p:spTree>
    <p:extLst>
      <p:ext uri="{BB962C8B-B14F-4D97-AF65-F5344CB8AC3E}">
        <p14:creationId xmlns:p14="http://schemas.microsoft.com/office/powerpoint/2010/main" val="2636624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9564" cy="493391"/>
          </a:xfrm>
          <a:prstGeom prst="rect">
            <a:avLst/>
          </a:prstGeom>
        </p:spPr>
        <p:txBody>
          <a:bodyPr vert="horz" lIns="91440" tIns="45720" rIns="91440" bIns="45720" rtlCol="0"/>
          <a:lstStyle>
            <a:lvl1pPr algn="l">
              <a:defRPr sz="1200" i="0">
                <a:cs typeface="+mn-cs"/>
              </a:defRPr>
            </a:lvl1pPr>
          </a:lstStyle>
          <a:p>
            <a:pPr>
              <a:defRPr/>
            </a:pPr>
            <a:endParaRPr lang="en-US" dirty="0"/>
          </a:p>
        </p:txBody>
      </p:sp>
      <p:sp>
        <p:nvSpPr>
          <p:cNvPr id="3" name="Date Placeholder 2"/>
          <p:cNvSpPr>
            <a:spLocks noGrp="1"/>
          </p:cNvSpPr>
          <p:nvPr>
            <p:ph type="dt" idx="1"/>
          </p:nvPr>
        </p:nvSpPr>
        <p:spPr>
          <a:xfrm>
            <a:off x="3814626" y="1"/>
            <a:ext cx="2919564" cy="493391"/>
          </a:xfrm>
          <a:prstGeom prst="rect">
            <a:avLst/>
          </a:prstGeom>
        </p:spPr>
        <p:txBody>
          <a:bodyPr vert="horz" lIns="91440" tIns="45720" rIns="91440" bIns="45720" rtlCol="0"/>
          <a:lstStyle>
            <a:lvl1pPr algn="r">
              <a:defRPr sz="1200" i="0">
                <a:cs typeface="+mn-cs"/>
              </a:defRPr>
            </a:lvl1pPr>
          </a:lstStyle>
          <a:p>
            <a:pPr>
              <a:defRPr/>
            </a:pPr>
            <a:fld id="{6D9311A1-5614-44C4-89B9-546B2184E7D5}" type="datetimeFigureOut">
              <a:rPr lang="en-US"/>
              <a:pPr>
                <a:defRPr/>
              </a:pPr>
              <a:t>10/16/2016</a:t>
            </a:fld>
            <a:endParaRPr lang="en-US" dirty="0"/>
          </a:p>
        </p:txBody>
      </p:sp>
      <p:sp>
        <p:nvSpPr>
          <p:cNvPr id="4" name="Slide Image Placeholder 3"/>
          <p:cNvSpPr>
            <a:spLocks noGrp="1" noRot="1" noChangeAspect="1"/>
          </p:cNvSpPr>
          <p:nvPr>
            <p:ph type="sldImg" idx="2"/>
          </p:nvPr>
        </p:nvSpPr>
        <p:spPr>
          <a:xfrm>
            <a:off x="698500" y="738188"/>
            <a:ext cx="5338763" cy="3697287"/>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73263" y="4681699"/>
            <a:ext cx="5389240" cy="443579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361822"/>
            <a:ext cx="2919564" cy="493390"/>
          </a:xfrm>
          <a:prstGeom prst="rect">
            <a:avLst/>
          </a:prstGeom>
        </p:spPr>
        <p:txBody>
          <a:bodyPr vert="horz" lIns="91440" tIns="45720" rIns="91440" bIns="45720" rtlCol="0" anchor="b"/>
          <a:lstStyle>
            <a:lvl1pPr algn="l">
              <a:defRPr sz="1200" i="0">
                <a:cs typeface="+mn-cs"/>
              </a:defRPr>
            </a:lvl1pPr>
          </a:lstStyle>
          <a:p>
            <a:pPr>
              <a:defRPr/>
            </a:pPr>
            <a:endParaRPr lang="en-US" dirty="0"/>
          </a:p>
        </p:txBody>
      </p:sp>
      <p:sp>
        <p:nvSpPr>
          <p:cNvPr id="7" name="Slide Number Placeholder 6"/>
          <p:cNvSpPr>
            <a:spLocks noGrp="1"/>
          </p:cNvSpPr>
          <p:nvPr>
            <p:ph type="sldNum" sz="quarter" idx="5"/>
          </p:nvPr>
        </p:nvSpPr>
        <p:spPr>
          <a:xfrm>
            <a:off x="3814626" y="9361822"/>
            <a:ext cx="2919564" cy="493390"/>
          </a:xfrm>
          <a:prstGeom prst="rect">
            <a:avLst/>
          </a:prstGeom>
        </p:spPr>
        <p:txBody>
          <a:bodyPr vert="horz" lIns="91440" tIns="45720" rIns="91440" bIns="45720" rtlCol="0" anchor="b"/>
          <a:lstStyle>
            <a:lvl1pPr algn="r">
              <a:defRPr sz="1200" i="0">
                <a:cs typeface="+mn-cs"/>
              </a:defRPr>
            </a:lvl1pPr>
          </a:lstStyle>
          <a:p>
            <a:pPr>
              <a:defRPr/>
            </a:pPr>
            <a:fld id="{9830192A-35B5-4DCC-AB92-A942BA7A8088}" type="slidenum">
              <a:rPr lang="en-US"/>
              <a:pPr>
                <a:defRPr/>
              </a:pPr>
              <a:t>‹#›</a:t>
            </a:fld>
            <a:endParaRPr lang="en-US" dirty="0"/>
          </a:p>
        </p:txBody>
      </p:sp>
    </p:spTree>
    <p:extLst>
      <p:ext uri="{BB962C8B-B14F-4D97-AF65-F5344CB8AC3E}">
        <p14:creationId xmlns:p14="http://schemas.microsoft.com/office/powerpoint/2010/main" val="37746107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9830192A-35B5-4DCC-AB92-A942BA7A8088}" type="slidenum">
              <a:rPr lang="en-US" smtClean="0"/>
              <a:pPr>
                <a:defRPr/>
              </a:pPr>
              <a:t>1</a:t>
            </a:fld>
            <a:endParaRPr lang="en-US" dirty="0"/>
          </a:p>
        </p:txBody>
      </p:sp>
    </p:spTree>
    <p:extLst>
      <p:ext uri="{BB962C8B-B14F-4D97-AF65-F5344CB8AC3E}">
        <p14:creationId xmlns:p14="http://schemas.microsoft.com/office/powerpoint/2010/main" val="36364309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bwMode="auto">
          <a:xfrm>
            <a:off x="3704433" y="2658427"/>
            <a:ext cx="5692510" cy="461665"/>
          </a:xfrm>
        </p:spPr>
        <p:txBody>
          <a:bodyPr lIns="91440" tIns="45720" rIns="91440" bIns="45720" anchor="ctr"/>
          <a:lstStyle>
            <a:lvl1pPr>
              <a:defRPr sz="2400"/>
            </a:lvl1pPr>
          </a:lstStyle>
          <a:p>
            <a:r>
              <a:rPr lang="en-ZA"/>
              <a:t>Click to edit Master title style</a:t>
            </a:r>
          </a:p>
        </p:txBody>
      </p:sp>
      <p:sp>
        <p:nvSpPr>
          <p:cNvPr id="34819" name="Rectangle 3"/>
          <p:cNvSpPr>
            <a:spLocks noGrp="1" noChangeArrowheads="1"/>
          </p:cNvSpPr>
          <p:nvPr>
            <p:ph type="subTitle" idx="1"/>
          </p:nvPr>
        </p:nvSpPr>
        <p:spPr>
          <a:xfrm>
            <a:off x="4485217" y="3716347"/>
            <a:ext cx="4949560" cy="1201737"/>
          </a:xfrm>
        </p:spPr>
        <p:txBody>
          <a:bodyPr/>
          <a:lstStyle>
            <a:lvl1pPr marL="0" indent="0" algn="r">
              <a:buFontTx/>
              <a:buNone/>
              <a:defRPr/>
            </a:lvl1pPr>
          </a:lstStyle>
          <a:p>
            <a:r>
              <a:rPr lang="en-ZA"/>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9D6B414E-15B3-4E44-8072-BAD3D2A98527}" type="slidenum">
              <a:rPr lang="en-ZA"/>
              <a:pPr>
                <a:defRPr/>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758" y="909638"/>
            <a:ext cx="307777" cy="5219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4342" y="909638"/>
            <a:ext cx="6970315" cy="5219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781A2ACD-86BD-49A6-AC32-7E37377FD179}" type="slidenum">
              <a:rPr lang="en-ZA"/>
              <a:pPr>
                <a:defRPr/>
              </a:pPr>
              <a:t>‹#›</a:t>
            </a:fld>
            <a:endParaRPr lang="en-Z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4337" y="876499"/>
            <a:ext cx="9512167" cy="30777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84729" y="1773238"/>
            <a:ext cx="8970433" cy="4356100"/>
          </a:xfrm>
        </p:spPr>
        <p:txBody>
          <a:bodyPr/>
          <a:lstStyle/>
          <a:p>
            <a:pPr lvl="0"/>
            <a:endParaRPr lang="en-US" noProof="0" dirty="0" smtClean="0"/>
          </a:p>
        </p:txBody>
      </p:sp>
      <p:sp>
        <p:nvSpPr>
          <p:cNvPr id="4" name="Rectangle 3"/>
          <p:cNvSpPr>
            <a:spLocks noGrp="1" noChangeArrowheads="1"/>
          </p:cNvSpPr>
          <p:nvPr>
            <p:ph type="sldNum" sz="quarter" idx="10"/>
          </p:nvPr>
        </p:nvSpPr>
        <p:spPr>
          <a:ln/>
        </p:spPr>
        <p:txBody>
          <a:bodyPr/>
          <a:lstStyle>
            <a:lvl1pPr>
              <a:defRPr/>
            </a:lvl1pPr>
          </a:lstStyle>
          <a:p>
            <a:pPr>
              <a:defRPr/>
            </a:pPr>
            <a:fld id="{EE5705F8-C786-4D81-ADFC-ADBAFC87950F}" type="slidenum">
              <a:rPr lang="en-ZA"/>
              <a:pPr>
                <a:defRPr/>
              </a:pPr>
              <a:t>‹#›</a:t>
            </a:fld>
            <a:endParaRPr lang="en-Z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337" y="876499"/>
            <a:ext cx="9512167" cy="30777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84729" y="1773238"/>
            <a:ext cx="4402667" cy="210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84729" y="4027488"/>
            <a:ext cx="4402667" cy="210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5152500" y="1773238"/>
            <a:ext cx="4402667" cy="435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sldNum" sz="quarter" idx="10"/>
          </p:nvPr>
        </p:nvSpPr>
        <p:spPr>
          <a:ln/>
        </p:spPr>
        <p:txBody>
          <a:bodyPr/>
          <a:lstStyle>
            <a:lvl1pPr>
              <a:defRPr/>
            </a:lvl1pPr>
          </a:lstStyle>
          <a:p>
            <a:pPr>
              <a:defRPr/>
            </a:pPr>
            <a:fld id="{741DA9CF-40E1-4817-B9F4-12B23113ABAC}" type="slidenum">
              <a:rPr lang="en-ZA"/>
              <a:pPr>
                <a:defRPr/>
              </a:pPr>
              <a:t>‹#›</a:t>
            </a:fld>
            <a:endParaRPr lang="en-Z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3292678"/>
            <a:ext cx="8420100" cy="307777"/>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sldNum" sz="quarter" idx="10"/>
          </p:nvPr>
        </p:nvSpPr>
        <p:spPr>
          <a:ln/>
        </p:spPr>
        <p:txBody>
          <a:bodyPr/>
          <a:lstStyle>
            <a:lvl1pPr>
              <a:defRPr/>
            </a:lvl1pPr>
          </a:lstStyle>
          <a:p>
            <a:pPr>
              <a:defRPr/>
            </a:pPr>
            <a:fld id="{0E0EB3CF-EF73-4932-BD25-366727808C35}" type="slidenum">
              <a:rPr lang="en-ZA"/>
              <a:pPr>
                <a:defRPr/>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337" y="188640"/>
            <a:ext cx="9512167" cy="369332"/>
          </a:xfrm>
        </p:spPr>
        <p:txBody>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584729" y="1268760"/>
            <a:ext cx="8970433" cy="4860578"/>
          </a:xfrm>
        </p:spPr>
        <p:txBody>
          <a:bodyPr/>
          <a:lstStyle>
            <a:lvl1pPr algn="l" rtl="0" eaLnBrk="0" fontAlgn="base" hangingPunct="0">
              <a:lnSpc>
                <a:spcPct val="150000"/>
              </a:lnSpc>
              <a:defRPr lang="en-US" sz="1800" dirty="0" smtClean="0">
                <a:solidFill>
                  <a:srgbClr val="0000FF"/>
                </a:solidFill>
                <a:latin typeface="Arial"/>
                <a:ea typeface="+mn-ea"/>
                <a:cs typeface="+mn-cs"/>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a:ln/>
        </p:spPr>
        <p:txBody>
          <a:bodyPr/>
          <a:lstStyle>
            <a:lvl1pPr>
              <a:defRPr/>
            </a:lvl1pPr>
          </a:lstStyle>
          <a:p>
            <a:pPr>
              <a:defRPr/>
            </a:pPr>
            <a:fld id="{B8847ABE-7494-4587-A255-56E600712860}" type="slidenum">
              <a:rPr lang="en-ZA"/>
              <a:pPr>
                <a:defRPr/>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23110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F8FC6595-7B59-48D3-BCD1-C794D92F3CAA}" type="slidenum">
              <a:rPr lang="en-ZA"/>
              <a:pPr>
                <a:defRPr/>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4729" y="1773238"/>
            <a:ext cx="4402667"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2500" y="1773238"/>
            <a:ext cx="4402667"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235FB507-0FCA-4844-93F5-68D4DDA6A541}" type="slidenum">
              <a:rPr lang="en-ZA"/>
              <a:pPr>
                <a:defRPr/>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1109868"/>
            <a:ext cx="8915400" cy="30777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ln/>
        </p:spPr>
        <p:txBody>
          <a:bodyPr/>
          <a:lstStyle>
            <a:lvl1pPr>
              <a:defRPr/>
            </a:lvl1pPr>
          </a:lstStyle>
          <a:p>
            <a:pPr>
              <a:defRPr/>
            </a:pPr>
            <a:fld id="{C8B67765-6093-4373-A085-D0E773563FCB}" type="slidenum">
              <a:rPr lang="en-ZA"/>
              <a:pPr>
                <a:defRPr/>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337" y="188640"/>
            <a:ext cx="9512167" cy="369332"/>
          </a:xfrm>
        </p:spPr>
        <p:txBody>
          <a:bodyPr/>
          <a:lstStyle>
            <a:lvl1pPr>
              <a:defRPr sz="2400"/>
            </a:lvl1pPr>
          </a:lstStyle>
          <a:p>
            <a:r>
              <a:rPr lang="en-US" smtClean="0"/>
              <a:t>Click to edit Master title style</a:t>
            </a:r>
            <a:endParaRPr lang="en-US"/>
          </a:p>
        </p:txBody>
      </p:sp>
      <p:sp>
        <p:nvSpPr>
          <p:cNvPr id="3" name="Rectangle 3"/>
          <p:cNvSpPr>
            <a:spLocks noGrp="1" noChangeArrowheads="1"/>
          </p:cNvSpPr>
          <p:nvPr>
            <p:ph type="sldNum" sz="quarter" idx="10"/>
          </p:nvPr>
        </p:nvSpPr>
        <p:spPr>
          <a:ln/>
        </p:spPr>
        <p:txBody>
          <a:bodyPr/>
          <a:lstStyle>
            <a:lvl1pPr>
              <a:defRPr/>
            </a:lvl1pPr>
          </a:lstStyle>
          <a:p>
            <a:pPr>
              <a:defRPr/>
            </a:pPr>
            <a:fld id="{15A5FCEA-3A54-4705-860D-B31F3985AA6D}" type="slidenum">
              <a:rPr lang="en-ZA"/>
              <a:pPr>
                <a:defRPr/>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BDCE631-0562-4DD2-B893-554135AA42F9}" type="slidenum">
              <a:rPr lang="en-ZA"/>
              <a:pPr>
                <a:defRPr/>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819555"/>
            <a:ext cx="3259006" cy="615553"/>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059"/>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B40AFB14-D0FA-4B0D-A400-37FEB1E31204}" type="slidenum">
              <a:rPr lang="en-ZA"/>
              <a:pPr>
                <a:defRPr/>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5059569"/>
            <a:ext cx="5943600" cy="307777"/>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8B049F5A-9596-4E78-BF7C-263E45409E94}" type="slidenum">
              <a:rPr lang="en-ZA"/>
              <a:pPr>
                <a:defRPr/>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1"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584729" y="980728"/>
            <a:ext cx="8970433" cy="50045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ZA" dirty="0" smtClean="0"/>
              <a:t>Click to edit Master text styles</a:t>
            </a:r>
          </a:p>
          <a:p>
            <a:pPr lvl="1"/>
            <a:r>
              <a:rPr lang="en-ZA" dirty="0" smtClean="0"/>
              <a:t>Second level</a:t>
            </a:r>
          </a:p>
          <a:p>
            <a:pPr lvl="2"/>
            <a:r>
              <a:rPr lang="en-ZA" dirty="0" smtClean="0"/>
              <a:t>Third level</a:t>
            </a:r>
          </a:p>
          <a:p>
            <a:pPr lvl="3"/>
            <a:r>
              <a:rPr lang="en-ZA" dirty="0" smtClean="0"/>
              <a:t>Fourth level</a:t>
            </a:r>
          </a:p>
          <a:p>
            <a:pPr lvl="4"/>
            <a:r>
              <a:rPr lang="en-ZA" dirty="0" smtClean="0"/>
              <a:t>Fifth level</a:t>
            </a:r>
          </a:p>
        </p:txBody>
      </p:sp>
      <p:sp>
        <p:nvSpPr>
          <p:cNvPr id="33795" name="Rectangle 3"/>
          <p:cNvSpPr>
            <a:spLocks noGrp="1" noChangeArrowheads="1"/>
          </p:cNvSpPr>
          <p:nvPr>
            <p:ph type="sldNum" sz="quarter" idx="4"/>
          </p:nvPr>
        </p:nvSpPr>
        <p:spPr bwMode="auto">
          <a:xfrm>
            <a:off x="7099300" y="6524625"/>
            <a:ext cx="23114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i="0" u="none">
                <a:solidFill>
                  <a:schemeClr val="bg1"/>
                </a:solidFill>
                <a:latin typeface="+mn-lt"/>
                <a:cs typeface="+mn-cs"/>
              </a:defRPr>
            </a:lvl1pPr>
          </a:lstStyle>
          <a:p>
            <a:pPr>
              <a:defRPr/>
            </a:pPr>
            <a:fld id="{30159019-DA99-4ACC-8D18-4C959ECC262E}" type="slidenum">
              <a:rPr lang="en-ZA"/>
              <a:pPr>
                <a:defRPr/>
              </a:pPr>
              <a:t>‹#›</a:t>
            </a:fld>
            <a:endParaRPr lang="en-ZA"/>
          </a:p>
        </p:txBody>
      </p:sp>
      <p:sp>
        <p:nvSpPr>
          <p:cNvPr id="33796" name="AcnSubjectTitle_ID_1031" hidden="1"/>
          <p:cNvSpPr txBox="1">
            <a:spLocks noChangeArrowheads="1"/>
          </p:cNvSpPr>
          <p:nvPr>
            <p:custDataLst>
              <p:tags r:id="rId16"/>
            </p:custDataLst>
          </p:nvPr>
        </p:nvSpPr>
        <p:spPr bwMode="gray">
          <a:xfrm>
            <a:off x="662125" y="1420822"/>
            <a:ext cx="7567083" cy="244475"/>
          </a:xfrm>
          <a:prstGeom prst="rect">
            <a:avLst/>
          </a:prstGeom>
          <a:noFill/>
          <a:ln w="9525" algn="ctr">
            <a:noFill/>
            <a:miter lim="800000"/>
            <a:headEnd/>
            <a:tailEnd/>
          </a:ln>
          <a:effectLst/>
        </p:spPr>
        <p:txBody>
          <a:bodyPr lIns="0" tIns="0" rIns="0" bIns="0">
            <a:spAutoFit/>
          </a:bodyPr>
          <a:lstStyle/>
          <a:p>
            <a:pPr fontAlgn="auto">
              <a:spcBef>
                <a:spcPts val="0"/>
              </a:spcBef>
              <a:spcAft>
                <a:spcPts val="0"/>
              </a:spcAft>
              <a:defRPr/>
            </a:pPr>
            <a:r>
              <a:rPr lang="en-ZA" b="1" i="0">
                <a:solidFill>
                  <a:srgbClr val="00BC8B"/>
                </a:solidFill>
                <a:latin typeface="+mn-lt"/>
                <a:cs typeface="+mn-cs"/>
              </a:rPr>
              <a:t>Subject Title</a:t>
            </a:r>
          </a:p>
        </p:txBody>
      </p:sp>
      <p:sp>
        <p:nvSpPr>
          <p:cNvPr id="1029" name="AcnActionTitle_ID_1032"/>
          <p:cNvSpPr>
            <a:spLocks noGrp="1" noChangeArrowheads="1"/>
          </p:cNvSpPr>
          <p:nvPr>
            <p:ph type="title"/>
            <p:custDataLst>
              <p:tags r:id="rId17"/>
            </p:custDataLst>
          </p:nvPr>
        </p:nvSpPr>
        <p:spPr bwMode="gray">
          <a:xfrm>
            <a:off x="344488" y="44632"/>
            <a:ext cx="9512167" cy="307777"/>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ZA" smtClean="0"/>
              <a:t>Click to edit Master title style</a:t>
            </a:r>
          </a:p>
        </p:txBody>
      </p:sp>
      <p:sp>
        <p:nvSpPr>
          <p:cNvPr id="1030" name="AcnStamp_ID_1030" hidden="1"/>
          <p:cNvSpPr>
            <a:spLocks noChangeArrowheads="1"/>
          </p:cNvSpPr>
          <p:nvPr>
            <p:custDataLst>
              <p:tags r:id="rId18"/>
            </p:custDataLst>
          </p:nvPr>
        </p:nvSpPr>
        <p:spPr bwMode="gray">
          <a:xfrm>
            <a:off x="8283550" y="1411289"/>
            <a:ext cx="1422954" cy="266740"/>
          </a:xfrm>
          <a:prstGeom prst="leftRightArrow">
            <a:avLst>
              <a:gd name="adj1" fmla="val 100000"/>
              <a:gd name="adj2" fmla="val 0"/>
            </a:avLst>
          </a:prstGeom>
          <a:noFill/>
          <a:ln w="9525">
            <a:noFill/>
            <a:miter lim="800000"/>
            <a:headEnd/>
            <a:tailEnd/>
          </a:ln>
          <a:effectLst/>
        </p:spPr>
        <p:txBody>
          <a:bodyPr wrap="none" lIns="0" tIns="25400" rIns="0" bIns="25400">
            <a:spAutoFit/>
          </a:bodyPr>
          <a:lstStyle/>
          <a:p>
            <a:pPr algn="r" fontAlgn="auto">
              <a:spcBef>
                <a:spcPts val="0"/>
              </a:spcBef>
              <a:spcAft>
                <a:spcPts val="0"/>
              </a:spcAft>
              <a:defRPr/>
            </a:pPr>
            <a:r>
              <a:rPr lang="en-US" sz="1400" b="1" i="0" dirty="0">
                <a:latin typeface="+mn-lt"/>
                <a:cs typeface="+mn-cs"/>
              </a:rPr>
              <a:t>MASTER STAMP</a:t>
            </a:r>
          </a:p>
        </p:txBody>
      </p:sp>
      <p:cxnSp>
        <p:nvCxnSpPr>
          <p:cNvPr id="1031" name="AcnStpConnector_ID_1031" hidden="1"/>
          <p:cNvCxnSpPr>
            <a:cxnSpLocks noChangeShapeType="1"/>
            <a:stCxn id="1030" idx="2"/>
            <a:endCxn id="1030" idx="0"/>
          </p:cNvCxnSpPr>
          <p:nvPr>
            <p:custDataLst>
              <p:tags r:id="rId19"/>
            </p:custDataLst>
          </p:nvPr>
        </p:nvCxnSpPr>
        <p:spPr bwMode="gray">
          <a:xfrm>
            <a:off x="8283550" y="1411289"/>
            <a:ext cx="1422954" cy="0"/>
          </a:xfrm>
          <a:prstGeom prst="straightConnector1">
            <a:avLst/>
          </a:prstGeom>
          <a:noFill/>
          <a:ln w="9525">
            <a:solidFill>
              <a:srgbClr val="000000"/>
            </a:solidFill>
            <a:round/>
            <a:headEnd/>
            <a:tailEnd/>
          </a:ln>
        </p:spPr>
      </p:cxnSp>
      <p:cxnSp>
        <p:nvCxnSpPr>
          <p:cNvPr id="1032" name="AcnStpConnector_ID_1032" hidden="1"/>
          <p:cNvCxnSpPr>
            <a:cxnSpLocks noChangeShapeType="1"/>
            <a:stCxn id="1030" idx="4"/>
            <a:endCxn id="1030" idx="6"/>
          </p:cNvCxnSpPr>
          <p:nvPr>
            <p:custDataLst>
              <p:tags r:id="rId20"/>
            </p:custDataLst>
          </p:nvPr>
        </p:nvCxnSpPr>
        <p:spPr bwMode="gray">
          <a:xfrm>
            <a:off x="8283550" y="1678029"/>
            <a:ext cx="1422954" cy="0"/>
          </a:xfrm>
          <a:prstGeom prst="straightConnector1">
            <a:avLst/>
          </a:prstGeom>
          <a:noFill/>
          <a:ln w="9525">
            <a:solidFill>
              <a:srgbClr val="000000"/>
            </a:solidFill>
            <a:round/>
            <a:headEnd/>
            <a:tailEnd/>
          </a:ln>
        </p:spPr>
      </p:cxnSp>
    </p:spTree>
  </p:cSld>
  <p:clrMap bg1="lt1" tx1="dk1" bg2="lt2" tx2="dk2" accent1="accent1" accent2="accent2" accent3="accent3" accent4="accent4" accent5="accent5" accent6="accent6" hlink="hlink" folHlink="folHlink"/>
  <p:sldLayoutIdLst>
    <p:sldLayoutId id="2147483831"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Lst>
  <p:hf hdr="0" ftr="0" dt="0"/>
  <p:txStyles>
    <p:titleStyle>
      <a:lvl1pPr algn="r" rtl="0" eaLnBrk="0" fontAlgn="base" hangingPunct="0">
        <a:spcBef>
          <a:spcPct val="0"/>
        </a:spcBef>
        <a:spcAft>
          <a:spcPct val="0"/>
        </a:spcAft>
        <a:defRPr sz="2000" b="1">
          <a:solidFill>
            <a:srgbClr val="214C99"/>
          </a:solidFill>
          <a:latin typeface="+mj-lt"/>
          <a:ea typeface="+mj-ea"/>
          <a:cs typeface="+mj-cs"/>
        </a:defRPr>
      </a:lvl1pPr>
      <a:lvl2pPr algn="r" rtl="0" eaLnBrk="0" fontAlgn="base" hangingPunct="0">
        <a:spcBef>
          <a:spcPct val="0"/>
        </a:spcBef>
        <a:spcAft>
          <a:spcPct val="0"/>
        </a:spcAft>
        <a:defRPr sz="4400" b="1">
          <a:solidFill>
            <a:srgbClr val="214C99"/>
          </a:solidFill>
          <a:latin typeface="Arial" charset="0"/>
        </a:defRPr>
      </a:lvl2pPr>
      <a:lvl3pPr algn="r" rtl="0" eaLnBrk="0" fontAlgn="base" hangingPunct="0">
        <a:spcBef>
          <a:spcPct val="0"/>
        </a:spcBef>
        <a:spcAft>
          <a:spcPct val="0"/>
        </a:spcAft>
        <a:defRPr sz="4400" b="1">
          <a:solidFill>
            <a:srgbClr val="214C99"/>
          </a:solidFill>
          <a:latin typeface="Arial" charset="0"/>
        </a:defRPr>
      </a:lvl3pPr>
      <a:lvl4pPr algn="r" rtl="0" eaLnBrk="0" fontAlgn="base" hangingPunct="0">
        <a:spcBef>
          <a:spcPct val="0"/>
        </a:spcBef>
        <a:spcAft>
          <a:spcPct val="0"/>
        </a:spcAft>
        <a:defRPr sz="4400" b="1">
          <a:solidFill>
            <a:srgbClr val="214C99"/>
          </a:solidFill>
          <a:latin typeface="Arial" charset="0"/>
        </a:defRPr>
      </a:lvl4pPr>
      <a:lvl5pPr algn="r" rtl="0" eaLnBrk="0" fontAlgn="base" hangingPunct="0">
        <a:spcBef>
          <a:spcPct val="0"/>
        </a:spcBef>
        <a:spcAft>
          <a:spcPct val="0"/>
        </a:spcAft>
        <a:defRPr sz="4400" b="1">
          <a:solidFill>
            <a:srgbClr val="214C99"/>
          </a:solidFill>
          <a:latin typeface="Arial" charset="0"/>
        </a:defRPr>
      </a:lvl5pPr>
      <a:lvl6pPr marL="457200" algn="r" rtl="0" fontAlgn="base">
        <a:spcBef>
          <a:spcPct val="0"/>
        </a:spcBef>
        <a:spcAft>
          <a:spcPct val="0"/>
        </a:spcAft>
        <a:defRPr b="1">
          <a:solidFill>
            <a:srgbClr val="214C99"/>
          </a:solidFill>
          <a:latin typeface="Arial" charset="0"/>
        </a:defRPr>
      </a:lvl6pPr>
      <a:lvl7pPr marL="914400" algn="r" rtl="0" fontAlgn="base">
        <a:spcBef>
          <a:spcPct val="0"/>
        </a:spcBef>
        <a:spcAft>
          <a:spcPct val="0"/>
        </a:spcAft>
        <a:defRPr b="1">
          <a:solidFill>
            <a:srgbClr val="214C99"/>
          </a:solidFill>
          <a:latin typeface="Arial" charset="0"/>
        </a:defRPr>
      </a:lvl7pPr>
      <a:lvl8pPr marL="1371600" algn="r" rtl="0" fontAlgn="base">
        <a:spcBef>
          <a:spcPct val="0"/>
        </a:spcBef>
        <a:spcAft>
          <a:spcPct val="0"/>
        </a:spcAft>
        <a:defRPr b="1">
          <a:solidFill>
            <a:srgbClr val="214C99"/>
          </a:solidFill>
          <a:latin typeface="Arial" charset="0"/>
        </a:defRPr>
      </a:lvl8pPr>
      <a:lvl9pPr marL="1828800" algn="r" rtl="0" fontAlgn="base">
        <a:spcBef>
          <a:spcPct val="0"/>
        </a:spcBef>
        <a:spcAft>
          <a:spcPct val="0"/>
        </a:spcAft>
        <a:defRPr b="1">
          <a:solidFill>
            <a:srgbClr val="214C99"/>
          </a:solidFill>
          <a:latin typeface="Arial" charset="0"/>
        </a:defRPr>
      </a:lvl9pPr>
    </p:titleStyle>
    <p:bodyStyle>
      <a:lvl1pPr marL="0" indent="0" algn="l" rtl="0" eaLnBrk="0" fontAlgn="base" hangingPunct="0">
        <a:lnSpc>
          <a:spcPct val="100000"/>
        </a:lnSpc>
        <a:spcBef>
          <a:spcPts val="200"/>
        </a:spcBef>
        <a:spcAft>
          <a:spcPts val="200"/>
        </a:spcAft>
        <a:buClr>
          <a:schemeClr val="accent1"/>
        </a:buClr>
        <a:buFontTx/>
        <a:buNone/>
        <a:defRPr sz="2000">
          <a:solidFill>
            <a:srgbClr val="0000FF"/>
          </a:solidFill>
          <a:latin typeface="+mn-lt"/>
          <a:ea typeface="+mn-ea"/>
          <a:cs typeface="+mn-cs"/>
        </a:defRPr>
      </a:lvl1pPr>
      <a:lvl2pPr marL="355600" indent="-355600" algn="l" rtl="0" eaLnBrk="0" fontAlgn="base" hangingPunct="0">
        <a:spcBef>
          <a:spcPct val="20000"/>
        </a:spcBef>
        <a:spcAft>
          <a:spcPct val="0"/>
        </a:spcAft>
        <a:buFont typeface="Wingdings" charset="2"/>
        <a:buChar char=""/>
        <a:defRPr sz="1800">
          <a:solidFill>
            <a:schemeClr val="tx1"/>
          </a:solidFill>
          <a:latin typeface="+mn-lt"/>
        </a:defRPr>
      </a:lvl2pPr>
      <a:lvl3pPr marL="719138" indent="-363538" algn="l" rtl="0" eaLnBrk="0" fontAlgn="base" hangingPunct="0">
        <a:spcBef>
          <a:spcPct val="20000"/>
        </a:spcBef>
        <a:spcAft>
          <a:spcPct val="0"/>
        </a:spcAft>
        <a:buChar char="•"/>
        <a:defRPr sz="1600">
          <a:solidFill>
            <a:schemeClr val="tx1"/>
          </a:solidFill>
          <a:latin typeface="+mn-lt"/>
        </a:defRPr>
      </a:lvl3pPr>
      <a:lvl4pPr marL="1074738" indent="-355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en.wikipedia.org/wiki/Financial_instituti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8744" y="2514962"/>
            <a:ext cx="7257256" cy="769441"/>
          </a:xfrm>
        </p:spPr>
        <p:txBody>
          <a:bodyPr/>
          <a:lstStyle/>
          <a:p>
            <a:pPr algn="l"/>
            <a:r>
              <a:rPr lang="en-ZA" sz="4400" dirty="0" smtClean="0">
                <a:latin typeface="Calibri" pitchFamily="34" charset="0"/>
              </a:rPr>
              <a:t>Block Chains and Applications</a:t>
            </a:r>
            <a:endParaRPr lang="en-US" sz="4400" i="1" dirty="0">
              <a:solidFill>
                <a:schemeClr val="tx1"/>
              </a:solidFill>
              <a:latin typeface="Calibri" pitchFamily="34" charset="0"/>
            </a:endParaRPr>
          </a:p>
        </p:txBody>
      </p:sp>
      <p:sp>
        <p:nvSpPr>
          <p:cNvPr id="3" name="Subtitle 2"/>
          <p:cNvSpPr>
            <a:spLocks noGrp="1"/>
          </p:cNvSpPr>
          <p:nvPr>
            <p:ph type="subTitle" idx="1"/>
          </p:nvPr>
        </p:nvSpPr>
        <p:spPr>
          <a:xfrm>
            <a:off x="2144688" y="3933056"/>
            <a:ext cx="7159971" cy="1584176"/>
          </a:xfrm>
        </p:spPr>
        <p:txBody>
          <a:bodyPr/>
          <a:lstStyle/>
          <a:p>
            <a:pPr algn="ctr"/>
            <a:r>
              <a:rPr lang="en-ZA" sz="2400" b="1" dirty="0" smtClean="0">
                <a:solidFill>
                  <a:schemeClr val="tx2"/>
                </a:solidFill>
                <a:latin typeface="Calibri" pitchFamily="34" charset="0"/>
                <a:cs typeface="Calibri" pitchFamily="34" charset="0"/>
              </a:rPr>
              <a:t>Daniel J. Mashao, PhD</a:t>
            </a:r>
          </a:p>
          <a:p>
            <a:pPr algn="ctr"/>
            <a:r>
              <a:rPr lang="en-ZA" b="1" dirty="0" smtClean="0">
                <a:solidFill>
                  <a:schemeClr val="tx2"/>
                </a:solidFill>
                <a:latin typeface="Calibri" pitchFamily="34" charset="0"/>
                <a:cs typeface="Calibri" pitchFamily="34" charset="0"/>
              </a:rPr>
              <a:t>State Information Technology Agency (SITA</a:t>
            </a:r>
            <a:r>
              <a:rPr lang="en-ZA" b="1" dirty="0" smtClean="0">
                <a:solidFill>
                  <a:schemeClr val="tx2"/>
                </a:solidFill>
                <a:latin typeface="Calibri" pitchFamily="34" charset="0"/>
                <a:cs typeface="Calibri" pitchFamily="34" charset="0"/>
              </a:rPr>
              <a:t>), reporting to the Ministry of Telecommunications and Postal Services</a:t>
            </a:r>
            <a:endParaRPr lang="en-ZA" b="1" dirty="0" smtClean="0">
              <a:solidFill>
                <a:schemeClr val="tx2"/>
              </a:solidFill>
              <a:latin typeface="Calibri" pitchFamily="34" charset="0"/>
              <a:cs typeface="Calibri" pitchFamily="34" charset="0"/>
            </a:endParaRPr>
          </a:p>
          <a:p>
            <a:pPr algn="ctr"/>
            <a:r>
              <a:rPr lang="en-ZA" sz="2400" b="1" dirty="0" smtClean="0">
                <a:solidFill>
                  <a:schemeClr val="tx2"/>
                </a:solidFill>
                <a:latin typeface="Calibri" pitchFamily="34" charset="0"/>
                <a:cs typeface="Calibri" pitchFamily="34" charset="0"/>
              </a:rPr>
              <a:t>16 October 2016</a:t>
            </a:r>
            <a:endParaRPr lang="en-GB" sz="2800" b="1" dirty="0">
              <a:solidFill>
                <a:schemeClr val="tx2"/>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 of Trust</a:t>
            </a:r>
            <a:endParaRPr lang="en-ZA" dirty="0"/>
          </a:p>
        </p:txBody>
      </p:sp>
      <p:sp>
        <p:nvSpPr>
          <p:cNvPr id="4" name="Slide Number Placeholder 3"/>
          <p:cNvSpPr>
            <a:spLocks noGrp="1"/>
          </p:cNvSpPr>
          <p:nvPr>
            <p:ph type="sldNum" sz="quarter" idx="10"/>
          </p:nvPr>
        </p:nvSpPr>
        <p:spPr/>
        <p:txBody>
          <a:bodyPr/>
          <a:lstStyle/>
          <a:p>
            <a:pPr>
              <a:defRPr/>
            </a:pPr>
            <a:fld id="{B8847ABE-7494-4587-A255-56E600712860}" type="slidenum">
              <a:rPr lang="en-ZA" smtClean="0"/>
              <a:pPr>
                <a:defRPr/>
              </a:pPr>
              <a:t>10</a:t>
            </a:fld>
            <a:endParaRPr lang="en-ZA"/>
          </a:p>
        </p:txBody>
      </p:sp>
      <p:pic>
        <p:nvPicPr>
          <p:cNvPr id="4098" name="Picture 2" descr="C:\Users\Danielma\Desktop\Projects\SITAcoin\IGF Conference 2016\airbn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712" y="836712"/>
            <a:ext cx="5374336"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030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Model of Trust Currently </a:t>
            </a:r>
            <a:endParaRPr lang="en-ZA" dirty="0"/>
          </a:p>
        </p:txBody>
      </p:sp>
      <p:sp>
        <p:nvSpPr>
          <p:cNvPr id="3" name="Content Placeholder 2"/>
          <p:cNvSpPr>
            <a:spLocks noGrp="1"/>
          </p:cNvSpPr>
          <p:nvPr>
            <p:ph idx="1"/>
          </p:nvPr>
        </p:nvSpPr>
        <p:spPr/>
        <p:txBody>
          <a:bodyPr/>
          <a:lstStyle/>
          <a:p>
            <a:r>
              <a:rPr lang="en-ZA" dirty="0" smtClean="0"/>
              <a:t>The current model of trust is based on having some sole authority; a central server or system that can give authority</a:t>
            </a:r>
          </a:p>
          <a:p>
            <a:endParaRPr lang="en-ZA" dirty="0"/>
          </a:p>
          <a:p>
            <a:r>
              <a:rPr lang="en-ZA" dirty="0" smtClean="0"/>
              <a:t>Single point of failure is introduced</a:t>
            </a:r>
          </a:p>
          <a:p>
            <a:endParaRPr lang="en-ZA" dirty="0"/>
          </a:p>
          <a:p>
            <a:r>
              <a:rPr lang="en-ZA" dirty="0" smtClean="0"/>
              <a:t>SWIFT System used by Banks</a:t>
            </a:r>
          </a:p>
          <a:p>
            <a:r>
              <a:rPr lang="en-ZA"/>
              <a:t>The </a:t>
            </a:r>
            <a:r>
              <a:rPr lang="en-ZA" b="1"/>
              <a:t>Society for Worldwide Interbank Financial Telecommunication</a:t>
            </a:r>
            <a:r>
              <a:rPr lang="en-ZA"/>
              <a:t> (</a:t>
            </a:r>
            <a:r>
              <a:rPr lang="en-ZA" b="1"/>
              <a:t>SWIFT</a:t>
            </a:r>
            <a:r>
              <a:rPr lang="en-ZA"/>
              <a:t>) provides a network that enables </a:t>
            </a:r>
            <a:r>
              <a:rPr lang="en-ZA">
                <a:hlinkClick r:id="rId2" tooltip="Financial institution"/>
              </a:rPr>
              <a:t>financial institutions</a:t>
            </a:r>
            <a:r>
              <a:rPr lang="en-ZA"/>
              <a:t> worldwide to send and receive information about financial transactions in a secure, standardized and reliable </a:t>
            </a:r>
            <a:r>
              <a:rPr lang="en-ZA" smtClean="0"/>
              <a:t>environment </a:t>
            </a:r>
            <a:endParaRPr lang="en-ZA" dirty="0"/>
          </a:p>
        </p:txBody>
      </p:sp>
      <p:sp>
        <p:nvSpPr>
          <p:cNvPr id="4" name="Slide Number Placeholder 3"/>
          <p:cNvSpPr>
            <a:spLocks noGrp="1"/>
          </p:cNvSpPr>
          <p:nvPr>
            <p:ph type="sldNum" sz="quarter" idx="10"/>
          </p:nvPr>
        </p:nvSpPr>
        <p:spPr/>
        <p:txBody>
          <a:bodyPr/>
          <a:lstStyle/>
          <a:p>
            <a:pPr>
              <a:defRPr/>
            </a:pPr>
            <a:fld id="{B8847ABE-7494-4587-A255-56E600712860}" type="slidenum">
              <a:rPr lang="en-ZA" smtClean="0"/>
              <a:pPr>
                <a:defRPr/>
              </a:pPr>
              <a:t>11</a:t>
            </a:fld>
            <a:endParaRPr lang="en-ZA"/>
          </a:p>
        </p:txBody>
      </p:sp>
    </p:spTree>
    <p:extLst>
      <p:ext uri="{BB962C8B-B14F-4D97-AF65-F5344CB8AC3E}">
        <p14:creationId xmlns:p14="http://schemas.microsoft.com/office/powerpoint/2010/main" val="363935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SWIFT as an Example of a Single Authority</a:t>
            </a:r>
            <a:endParaRPr lang="en-ZA" dirty="0"/>
          </a:p>
        </p:txBody>
      </p:sp>
      <p:sp>
        <p:nvSpPr>
          <p:cNvPr id="4" name="Slide Number Placeholder 3"/>
          <p:cNvSpPr>
            <a:spLocks noGrp="1"/>
          </p:cNvSpPr>
          <p:nvPr>
            <p:ph type="sldNum" sz="quarter" idx="10"/>
          </p:nvPr>
        </p:nvSpPr>
        <p:spPr/>
        <p:txBody>
          <a:bodyPr/>
          <a:lstStyle/>
          <a:p>
            <a:pPr>
              <a:defRPr/>
            </a:pPr>
            <a:fld id="{B8847ABE-7494-4587-A255-56E600712860}" type="slidenum">
              <a:rPr lang="en-ZA" smtClean="0"/>
              <a:pPr>
                <a:defRPr/>
              </a:pPr>
              <a:t>12</a:t>
            </a:fld>
            <a:endParaRPr lang="en-ZA"/>
          </a:p>
        </p:txBody>
      </p:sp>
      <p:pic>
        <p:nvPicPr>
          <p:cNvPr id="5122" name="Picture 2" descr="C:\Users\Danielma\Desktop\Projects\SITAcoin\IGF Conference 2016\SWI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72" y="1141883"/>
            <a:ext cx="3293121" cy="512263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Danielma\Desktop\Projects\SITAcoin\IGF Conference 2016\Standard Bank Hack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9586" y="1484784"/>
            <a:ext cx="6240463"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276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What is Special About Block Chains and Bitcoins</a:t>
            </a:r>
            <a:endParaRPr lang="en-ZA" dirty="0"/>
          </a:p>
        </p:txBody>
      </p:sp>
      <p:sp>
        <p:nvSpPr>
          <p:cNvPr id="3" name="Content Placeholder 2"/>
          <p:cNvSpPr>
            <a:spLocks noGrp="1"/>
          </p:cNvSpPr>
          <p:nvPr>
            <p:ph idx="1"/>
          </p:nvPr>
        </p:nvSpPr>
        <p:spPr/>
        <p:txBody>
          <a:bodyPr/>
          <a:lstStyle/>
          <a:p>
            <a:pPr marL="342900" indent="-342900">
              <a:buFont typeface="+mj-lt"/>
              <a:buAutoNum type="arabicPeriod"/>
            </a:pPr>
            <a:r>
              <a:rPr lang="en-ZA" sz="3200" dirty="0" smtClean="0"/>
              <a:t>Trust built from common internet technologies</a:t>
            </a:r>
          </a:p>
          <a:p>
            <a:pPr marL="342900" indent="-342900">
              <a:buFont typeface="+mj-lt"/>
              <a:buAutoNum type="arabicPeriod"/>
            </a:pPr>
            <a:r>
              <a:rPr lang="en-ZA" sz="3200" dirty="0" smtClean="0"/>
              <a:t>Decentralized authorization</a:t>
            </a:r>
            <a:endParaRPr lang="en-ZA" sz="3200" dirty="0"/>
          </a:p>
          <a:p>
            <a:pPr marL="342900" indent="-342900">
              <a:buFont typeface="+mj-lt"/>
              <a:buAutoNum type="arabicPeriod"/>
            </a:pPr>
            <a:r>
              <a:rPr lang="en-ZA" sz="3200" dirty="0" smtClean="0"/>
              <a:t>Provable confidence</a:t>
            </a:r>
          </a:p>
        </p:txBody>
      </p:sp>
      <p:sp>
        <p:nvSpPr>
          <p:cNvPr id="4" name="Slide Number Placeholder 3"/>
          <p:cNvSpPr>
            <a:spLocks noGrp="1"/>
          </p:cNvSpPr>
          <p:nvPr>
            <p:ph type="sldNum" sz="quarter" idx="10"/>
          </p:nvPr>
        </p:nvSpPr>
        <p:spPr/>
        <p:txBody>
          <a:bodyPr/>
          <a:lstStyle/>
          <a:p>
            <a:pPr>
              <a:defRPr/>
            </a:pPr>
            <a:fld id="{B8847ABE-7494-4587-A255-56E600712860}" type="slidenum">
              <a:rPr lang="en-ZA" smtClean="0"/>
              <a:pPr>
                <a:defRPr/>
              </a:pPr>
              <a:t>13</a:t>
            </a:fld>
            <a:endParaRPr lang="en-ZA"/>
          </a:p>
        </p:txBody>
      </p:sp>
    </p:spTree>
    <p:extLst>
      <p:ext uri="{BB962C8B-B14F-4D97-AF65-F5344CB8AC3E}">
        <p14:creationId xmlns:p14="http://schemas.microsoft.com/office/powerpoint/2010/main" val="2226051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Block Chain Technologies</a:t>
            </a:r>
            <a:endParaRPr lang="en-ZA" dirty="0"/>
          </a:p>
        </p:txBody>
      </p:sp>
      <p:sp>
        <p:nvSpPr>
          <p:cNvPr id="3" name="Content Placeholder 2"/>
          <p:cNvSpPr>
            <a:spLocks noGrp="1"/>
          </p:cNvSpPr>
          <p:nvPr>
            <p:ph idx="1"/>
          </p:nvPr>
        </p:nvSpPr>
        <p:spPr>
          <a:xfrm>
            <a:off x="467783" y="1505357"/>
            <a:ext cx="8970433" cy="1078634"/>
          </a:xfrm>
        </p:spPr>
        <p:txBody>
          <a:bodyPr/>
          <a:lstStyle/>
          <a:p>
            <a:r>
              <a:rPr lang="en-ZA" dirty="0" err="1" smtClean="0"/>
              <a:t>Bittorent</a:t>
            </a:r>
            <a:r>
              <a:rPr lang="en-ZA" dirty="0" smtClean="0"/>
              <a:t>: A communications protocol for peer-to-peer file sharing </a:t>
            </a:r>
          </a:p>
          <a:p>
            <a:r>
              <a:rPr lang="en-ZA" dirty="0" smtClean="0"/>
              <a:t>Typically used to download large files</a:t>
            </a:r>
          </a:p>
          <a:p>
            <a:endParaRPr lang="en-ZA" dirty="0"/>
          </a:p>
        </p:txBody>
      </p:sp>
      <p:sp>
        <p:nvSpPr>
          <p:cNvPr id="4" name="Slide Number Placeholder 3"/>
          <p:cNvSpPr>
            <a:spLocks noGrp="1"/>
          </p:cNvSpPr>
          <p:nvPr>
            <p:ph type="sldNum" sz="quarter" idx="10"/>
          </p:nvPr>
        </p:nvSpPr>
        <p:spPr/>
        <p:txBody>
          <a:bodyPr/>
          <a:lstStyle/>
          <a:p>
            <a:pPr>
              <a:defRPr/>
            </a:pPr>
            <a:fld id="{B8847ABE-7494-4587-A255-56E600712860}" type="slidenum">
              <a:rPr lang="en-ZA" smtClean="0"/>
              <a:pPr>
                <a:defRPr/>
              </a:pPr>
              <a:t>14</a:t>
            </a:fld>
            <a:endParaRPr lang="en-ZA"/>
          </a:p>
        </p:txBody>
      </p:sp>
      <p:sp>
        <p:nvSpPr>
          <p:cNvPr id="5" name="Parallelogram 4"/>
          <p:cNvSpPr/>
          <p:nvPr/>
        </p:nvSpPr>
        <p:spPr bwMode="auto">
          <a:xfrm>
            <a:off x="1003312" y="3584473"/>
            <a:ext cx="1216152" cy="914400"/>
          </a:xfrm>
          <a:prstGeom prst="parallelogram">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ZA" sz="1000" b="1"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1003312" y="4498873"/>
            <a:ext cx="1008112" cy="52576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ZA" sz="1000" b="1" i="0" u="none" strike="noStrike" cap="none" normalizeH="0" baseline="0" dirty="0" smtClean="0">
              <a:ln>
                <a:noFill/>
              </a:ln>
              <a:solidFill>
                <a:schemeClr val="tx1"/>
              </a:solidFill>
              <a:effectLst/>
              <a:latin typeface="Arial" charset="0"/>
            </a:endParaRPr>
          </a:p>
        </p:txBody>
      </p:sp>
      <p:sp>
        <p:nvSpPr>
          <p:cNvPr id="9" name="Cloud 8"/>
          <p:cNvSpPr/>
          <p:nvPr/>
        </p:nvSpPr>
        <p:spPr bwMode="auto">
          <a:xfrm>
            <a:off x="4747728" y="3798993"/>
            <a:ext cx="914400" cy="914400"/>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ZA" sz="1000" b="1" i="0" u="none" strike="noStrike" cap="none" normalizeH="0" baseline="0" dirty="0" smtClean="0">
              <a:ln>
                <a:noFill/>
              </a:ln>
              <a:solidFill>
                <a:schemeClr val="tx1"/>
              </a:solidFill>
              <a:effectLst/>
              <a:latin typeface="Arial" charset="0"/>
            </a:endParaRPr>
          </a:p>
        </p:txBody>
      </p:sp>
      <p:cxnSp>
        <p:nvCxnSpPr>
          <p:cNvPr id="11" name="Straight Arrow Connector 10"/>
          <p:cNvCxnSpPr/>
          <p:nvPr/>
        </p:nvCxnSpPr>
        <p:spPr bwMode="auto">
          <a:xfrm flipH="1" flipV="1">
            <a:off x="5662128" y="4320941"/>
            <a:ext cx="2590920" cy="10147"/>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flipH="1" flipV="1">
            <a:off x="2011424" y="4256193"/>
            <a:ext cx="2736304" cy="25213"/>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5" name="TextBox 14"/>
          <p:cNvSpPr txBox="1"/>
          <p:nvPr/>
        </p:nvSpPr>
        <p:spPr>
          <a:xfrm>
            <a:off x="3379575" y="3930245"/>
            <a:ext cx="914033" cy="338554"/>
          </a:xfrm>
          <a:prstGeom prst="rect">
            <a:avLst/>
          </a:prstGeom>
          <a:noFill/>
        </p:spPr>
        <p:txBody>
          <a:bodyPr wrap="none" rtlCol="0">
            <a:spAutoFit/>
          </a:bodyPr>
          <a:lstStyle/>
          <a:p>
            <a:r>
              <a:rPr lang="en-ZA" dirty="0" smtClean="0"/>
              <a:t>10mbps</a:t>
            </a:r>
            <a:endParaRPr lang="en-ZA" dirty="0"/>
          </a:p>
        </p:txBody>
      </p:sp>
      <p:sp>
        <p:nvSpPr>
          <p:cNvPr id="16" name="Parallelogram 15"/>
          <p:cNvSpPr/>
          <p:nvPr/>
        </p:nvSpPr>
        <p:spPr bwMode="auto">
          <a:xfrm>
            <a:off x="8253049" y="3547940"/>
            <a:ext cx="1008112" cy="783148"/>
          </a:xfrm>
          <a:prstGeom prst="parallelogram">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ZA" sz="1000" b="1" i="0" u="none" strike="noStrike" cap="none" normalizeH="0" baseline="0" dirty="0" smtClean="0">
              <a:ln>
                <a:noFill/>
              </a:ln>
              <a:solidFill>
                <a:schemeClr val="tx1"/>
              </a:solidFill>
              <a:effectLst/>
              <a:latin typeface="Arial" charset="0"/>
            </a:endParaRPr>
          </a:p>
        </p:txBody>
      </p:sp>
      <p:sp>
        <p:nvSpPr>
          <p:cNvPr id="17" name="Rectangle 16"/>
          <p:cNvSpPr/>
          <p:nvPr/>
        </p:nvSpPr>
        <p:spPr bwMode="auto">
          <a:xfrm>
            <a:off x="8253048" y="4331088"/>
            <a:ext cx="794199" cy="44081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ZA" sz="1000" b="1" i="0" u="none" strike="noStrike" cap="none" normalizeH="0" baseline="0" dirty="0" smtClean="0">
              <a:ln>
                <a:noFill/>
              </a:ln>
              <a:solidFill>
                <a:schemeClr val="tx1"/>
              </a:solidFill>
              <a:effectLst/>
              <a:latin typeface="Arial" charset="0"/>
            </a:endParaRPr>
          </a:p>
        </p:txBody>
      </p:sp>
      <p:sp>
        <p:nvSpPr>
          <p:cNvPr id="18" name="TextBox 17"/>
          <p:cNvSpPr txBox="1"/>
          <p:nvPr/>
        </p:nvSpPr>
        <p:spPr>
          <a:xfrm>
            <a:off x="6426541" y="3872396"/>
            <a:ext cx="800219" cy="338554"/>
          </a:xfrm>
          <a:prstGeom prst="rect">
            <a:avLst/>
          </a:prstGeom>
          <a:noFill/>
        </p:spPr>
        <p:txBody>
          <a:bodyPr wrap="none" rtlCol="0">
            <a:spAutoFit/>
          </a:bodyPr>
          <a:lstStyle/>
          <a:p>
            <a:r>
              <a:rPr lang="en-ZA" dirty="0" smtClean="0"/>
              <a:t>1mbps</a:t>
            </a:r>
            <a:endParaRPr lang="en-ZA" dirty="0"/>
          </a:p>
        </p:txBody>
      </p:sp>
    </p:spTree>
    <p:extLst>
      <p:ext uri="{BB962C8B-B14F-4D97-AF65-F5344CB8AC3E}">
        <p14:creationId xmlns:p14="http://schemas.microsoft.com/office/powerpoint/2010/main" val="3499689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With </a:t>
            </a:r>
            <a:r>
              <a:rPr lang="en-ZA" dirty="0" err="1" smtClean="0"/>
              <a:t>BitTorrent</a:t>
            </a:r>
            <a:endParaRPr lang="en-ZA" dirty="0"/>
          </a:p>
        </p:txBody>
      </p:sp>
      <p:sp>
        <p:nvSpPr>
          <p:cNvPr id="4" name="Slide Number Placeholder 3"/>
          <p:cNvSpPr>
            <a:spLocks noGrp="1"/>
          </p:cNvSpPr>
          <p:nvPr>
            <p:ph type="sldNum" sz="quarter" idx="10"/>
          </p:nvPr>
        </p:nvSpPr>
        <p:spPr/>
        <p:txBody>
          <a:bodyPr/>
          <a:lstStyle/>
          <a:p>
            <a:pPr>
              <a:defRPr/>
            </a:pPr>
            <a:fld id="{B8847ABE-7494-4587-A255-56E600712860}" type="slidenum">
              <a:rPr lang="en-ZA" smtClean="0"/>
              <a:pPr>
                <a:defRPr/>
              </a:pPr>
              <a:t>15</a:t>
            </a:fld>
            <a:endParaRPr lang="en-ZA"/>
          </a:p>
        </p:txBody>
      </p:sp>
      <p:sp>
        <p:nvSpPr>
          <p:cNvPr id="9" name="Parallelogram 8"/>
          <p:cNvSpPr/>
          <p:nvPr/>
        </p:nvSpPr>
        <p:spPr bwMode="auto">
          <a:xfrm>
            <a:off x="8397887" y="4820406"/>
            <a:ext cx="1008112" cy="783148"/>
          </a:xfrm>
          <a:prstGeom prst="parallelogram">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ZA" sz="1000" b="1" i="0" u="none" strike="noStrike" cap="none" normalizeH="0" baseline="0" dirty="0" smtClean="0">
              <a:ln>
                <a:noFill/>
              </a:ln>
              <a:solidFill>
                <a:schemeClr val="tx1"/>
              </a:solidFill>
              <a:effectLst/>
              <a:latin typeface="Arial" charset="0"/>
            </a:endParaRPr>
          </a:p>
        </p:txBody>
      </p:sp>
      <p:sp>
        <p:nvSpPr>
          <p:cNvPr id="10" name="Rectangle 9"/>
          <p:cNvSpPr/>
          <p:nvPr/>
        </p:nvSpPr>
        <p:spPr bwMode="auto">
          <a:xfrm>
            <a:off x="8397886" y="5603554"/>
            <a:ext cx="794199" cy="44081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ZA" sz="1000" b="1" i="0" u="none" strike="noStrike" cap="none" normalizeH="0" baseline="0" dirty="0" smtClean="0">
              <a:ln>
                <a:noFill/>
              </a:ln>
              <a:solidFill>
                <a:schemeClr val="tx1"/>
              </a:solidFill>
              <a:effectLst/>
              <a:latin typeface="Arial" charset="0"/>
            </a:endParaRPr>
          </a:p>
        </p:txBody>
      </p:sp>
      <p:sp>
        <p:nvSpPr>
          <p:cNvPr id="11" name="TextBox 10"/>
          <p:cNvSpPr txBox="1"/>
          <p:nvPr/>
        </p:nvSpPr>
        <p:spPr>
          <a:xfrm>
            <a:off x="7138911" y="4457323"/>
            <a:ext cx="800219" cy="338554"/>
          </a:xfrm>
          <a:prstGeom prst="rect">
            <a:avLst/>
          </a:prstGeom>
          <a:noFill/>
        </p:spPr>
        <p:txBody>
          <a:bodyPr wrap="none" rtlCol="0">
            <a:spAutoFit/>
          </a:bodyPr>
          <a:lstStyle/>
          <a:p>
            <a:r>
              <a:rPr lang="en-ZA" dirty="0" smtClean="0"/>
              <a:t>1mbps</a:t>
            </a:r>
            <a:endParaRPr lang="en-ZA" dirty="0"/>
          </a:p>
        </p:txBody>
      </p:sp>
      <p:cxnSp>
        <p:nvCxnSpPr>
          <p:cNvPr id="13" name="Straight Arrow Connector 12"/>
          <p:cNvCxnSpPr/>
          <p:nvPr/>
        </p:nvCxnSpPr>
        <p:spPr bwMode="auto">
          <a:xfrm>
            <a:off x="5609759" y="3762217"/>
            <a:ext cx="2590921" cy="1779048"/>
          </a:xfrm>
          <a:prstGeom prst="straightConnector1">
            <a:avLst/>
          </a:prstGeom>
          <a:solidFill>
            <a:schemeClr val="accent1"/>
          </a:solidFill>
          <a:ln w="38100" cap="flat" cmpd="sng" algn="ctr">
            <a:solidFill>
              <a:schemeClr val="tx1"/>
            </a:solidFill>
            <a:prstDash val="solid"/>
            <a:round/>
            <a:headEnd type="stealth"/>
            <a:tailEnd type="stealth"/>
          </a:ln>
          <a:effectLst/>
        </p:spPr>
      </p:cxnSp>
      <p:sp>
        <p:nvSpPr>
          <p:cNvPr id="14" name="Parallelogram 13"/>
          <p:cNvSpPr/>
          <p:nvPr/>
        </p:nvSpPr>
        <p:spPr bwMode="auto">
          <a:xfrm>
            <a:off x="950943" y="2795196"/>
            <a:ext cx="1216152" cy="914400"/>
          </a:xfrm>
          <a:prstGeom prst="parallelogram">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ZA" sz="1000" b="1" i="0" u="none" strike="noStrike" cap="none" normalizeH="0" baseline="0" dirty="0" smtClean="0">
              <a:ln>
                <a:noFill/>
              </a:ln>
              <a:solidFill>
                <a:schemeClr val="tx1"/>
              </a:solidFill>
              <a:effectLst/>
              <a:latin typeface="Arial" charset="0"/>
            </a:endParaRPr>
          </a:p>
        </p:txBody>
      </p:sp>
      <p:sp>
        <p:nvSpPr>
          <p:cNvPr id="15" name="Rectangle 14"/>
          <p:cNvSpPr/>
          <p:nvPr/>
        </p:nvSpPr>
        <p:spPr bwMode="auto">
          <a:xfrm>
            <a:off x="950943" y="3697769"/>
            <a:ext cx="1008112" cy="52576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ZA" sz="1000" b="1" i="0" u="none" strike="noStrike" cap="none" normalizeH="0" baseline="0" dirty="0" smtClean="0">
              <a:ln>
                <a:noFill/>
              </a:ln>
              <a:solidFill>
                <a:schemeClr val="tx1"/>
              </a:solidFill>
              <a:effectLst/>
              <a:latin typeface="Arial" charset="0"/>
            </a:endParaRPr>
          </a:p>
        </p:txBody>
      </p:sp>
      <p:sp>
        <p:nvSpPr>
          <p:cNvPr id="16" name="Cloud 15"/>
          <p:cNvSpPr/>
          <p:nvPr/>
        </p:nvSpPr>
        <p:spPr bwMode="auto">
          <a:xfrm>
            <a:off x="4695359" y="3009716"/>
            <a:ext cx="914400" cy="914400"/>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ZA" sz="1000" b="1" i="0" u="none" strike="noStrike" cap="none" normalizeH="0" baseline="0" dirty="0" smtClean="0">
              <a:ln>
                <a:noFill/>
              </a:ln>
              <a:solidFill>
                <a:schemeClr val="tx1"/>
              </a:solidFill>
              <a:effectLst/>
              <a:latin typeface="Arial" charset="0"/>
            </a:endParaRPr>
          </a:p>
        </p:txBody>
      </p:sp>
      <p:sp>
        <p:nvSpPr>
          <p:cNvPr id="17" name="TextBox 16"/>
          <p:cNvSpPr txBox="1"/>
          <p:nvPr/>
        </p:nvSpPr>
        <p:spPr>
          <a:xfrm>
            <a:off x="3327206" y="3140968"/>
            <a:ext cx="914033" cy="338554"/>
          </a:xfrm>
          <a:prstGeom prst="rect">
            <a:avLst/>
          </a:prstGeom>
          <a:noFill/>
        </p:spPr>
        <p:txBody>
          <a:bodyPr wrap="none" rtlCol="0">
            <a:spAutoFit/>
          </a:bodyPr>
          <a:lstStyle/>
          <a:p>
            <a:r>
              <a:rPr lang="en-ZA" dirty="0" smtClean="0"/>
              <a:t>10mbps</a:t>
            </a:r>
            <a:endParaRPr lang="en-ZA" dirty="0"/>
          </a:p>
        </p:txBody>
      </p:sp>
      <p:sp>
        <p:nvSpPr>
          <p:cNvPr id="18" name="Parallelogram 17"/>
          <p:cNvSpPr/>
          <p:nvPr/>
        </p:nvSpPr>
        <p:spPr bwMode="auto">
          <a:xfrm>
            <a:off x="8200680" y="2758663"/>
            <a:ext cx="1008112" cy="783148"/>
          </a:xfrm>
          <a:prstGeom prst="parallelogram">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ZA" sz="1000" b="1" i="0" u="none" strike="noStrike" cap="none" normalizeH="0" baseline="0" dirty="0" smtClean="0">
              <a:ln>
                <a:noFill/>
              </a:ln>
              <a:solidFill>
                <a:schemeClr val="tx1"/>
              </a:solidFill>
              <a:effectLst/>
              <a:latin typeface="Arial" charset="0"/>
            </a:endParaRPr>
          </a:p>
        </p:txBody>
      </p:sp>
      <p:sp>
        <p:nvSpPr>
          <p:cNvPr id="19" name="Rectangle 18"/>
          <p:cNvSpPr/>
          <p:nvPr/>
        </p:nvSpPr>
        <p:spPr bwMode="auto">
          <a:xfrm>
            <a:off x="8200679" y="3541811"/>
            <a:ext cx="794199" cy="44081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ZA" sz="1000" b="1" i="0" u="none" strike="noStrike" cap="none" normalizeH="0" baseline="0" dirty="0" smtClean="0">
              <a:ln>
                <a:noFill/>
              </a:ln>
              <a:solidFill>
                <a:schemeClr val="tx1"/>
              </a:solidFill>
              <a:effectLst/>
              <a:latin typeface="Arial" charset="0"/>
            </a:endParaRPr>
          </a:p>
        </p:txBody>
      </p:sp>
      <p:sp>
        <p:nvSpPr>
          <p:cNvPr id="20" name="TextBox 19"/>
          <p:cNvSpPr txBox="1"/>
          <p:nvPr/>
        </p:nvSpPr>
        <p:spPr>
          <a:xfrm>
            <a:off x="6374172" y="3083119"/>
            <a:ext cx="800219" cy="338554"/>
          </a:xfrm>
          <a:prstGeom prst="rect">
            <a:avLst/>
          </a:prstGeom>
          <a:noFill/>
        </p:spPr>
        <p:txBody>
          <a:bodyPr wrap="none" rtlCol="0">
            <a:spAutoFit/>
          </a:bodyPr>
          <a:lstStyle/>
          <a:p>
            <a:r>
              <a:rPr lang="en-ZA" dirty="0" smtClean="0"/>
              <a:t>1mbps</a:t>
            </a:r>
            <a:endParaRPr lang="en-ZA" dirty="0"/>
          </a:p>
        </p:txBody>
      </p:sp>
      <p:cxnSp>
        <p:nvCxnSpPr>
          <p:cNvPr id="21" name="Straight Arrow Connector 20"/>
          <p:cNvCxnSpPr/>
          <p:nvPr/>
        </p:nvCxnSpPr>
        <p:spPr bwMode="auto">
          <a:xfrm>
            <a:off x="2167095" y="3541811"/>
            <a:ext cx="2528264" cy="0"/>
          </a:xfrm>
          <a:prstGeom prst="straightConnector1">
            <a:avLst/>
          </a:prstGeom>
          <a:solidFill>
            <a:schemeClr val="accent1"/>
          </a:solidFill>
          <a:ln w="38100" cap="flat" cmpd="sng" algn="ctr">
            <a:solidFill>
              <a:schemeClr val="tx1"/>
            </a:solidFill>
            <a:prstDash val="solid"/>
            <a:round/>
            <a:headEnd type="stealth"/>
            <a:tailEnd type="stealth"/>
          </a:ln>
          <a:effectLst/>
        </p:spPr>
      </p:cxnSp>
      <p:cxnSp>
        <p:nvCxnSpPr>
          <p:cNvPr id="22" name="Straight Arrow Connector 21"/>
          <p:cNvCxnSpPr/>
          <p:nvPr/>
        </p:nvCxnSpPr>
        <p:spPr bwMode="auto">
          <a:xfrm>
            <a:off x="5763905" y="3421673"/>
            <a:ext cx="2436774" cy="0"/>
          </a:xfrm>
          <a:prstGeom prst="straightConnector1">
            <a:avLst/>
          </a:prstGeom>
          <a:solidFill>
            <a:schemeClr val="accent1"/>
          </a:solidFill>
          <a:ln w="38100" cap="flat" cmpd="sng" algn="ctr">
            <a:solidFill>
              <a:schemeClr val="tx1"/>
            </a:solidFill>
            <a:prstDash val="solid"/>
            <a:round/>
            <a:headEnd type="stealth"/>
            <a:tailEnd type="stealth"/>
          </a:ln>
          <a:effectLst/>
        </p:spPr>
      </p:cxnSp>
      <p:sp>
        <p:nvSpPr>
          <p:cNvPr id="25" name="Parallelogram 24"/>
          <p:cNvSpPr/>
          <p:nvPr/>
        </p:nvSpPr>
        <p:spPr bwMode="auto">
          <a:xfrm>
            <a:off x="7986766" y="980728"/>
            <a:ext cx="1008112" cy="783148"/>
          </a:xfrm>
          <a:prstGeom prst="parallelogram">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ZA" sz="1000" b="1" i="0" u="none" strike="noStrike" cap="none" normalizeH="0" baseline="0" dirty="0" smtClean="0">
              <a:ln>
                <a:noFill/>
              </a:ln>
              <a:solidFill>
                <a:schemeClr val="tx1"/>
              </a:solidFill>
              <a:effectLst/>
              <a:latin typeface="Arial" charset="0"/>
            </a:endParaRPr>
          </a:p>
        </p:txBody>
      </p:sp>
      <p:sp>
        <p:nvSpPr>
          <p:cNvPr id="26" name="Rectangle 25"/>
          <p:cNvSpPr/>
          <p:nvPr/>
        </p:nvSpPr>
        <p:spPr bwMode="auto">
          <a:xfrm>
            <a:off x="7986765" y="1763876"/>
            <a:ext cx="794199" cy="44081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ZA" sz="1000" b="1" i="0" u="none" strike="noStrike" cap="none" normalizeH="0" baseline="0" dirty="0" smtClean="0">
              <a:ln>
                <a:noFill/>
              </a:ln>
              <a:solidFill>
                <a:schemeClr val="tx1"/>
              </a:solidFill>
              <a:effectLst/>
              <a:latin typeface="Arial" charset="0"/>
            </a:endParaRPr>
          </a:p>
        </p:txBody>
      </p:sp>
      <p:cxnSp>
        <p:nvCxnSpPr>
          <p:cNvPr id="27" name="Straight Arrow Connector 26"/>
          <p:cNvCxnSpPr/>
          <p:nvPr/>
        </p:nvCxnSpPr>
        <p:spPr bwMode="auto">
          <a:xfrm flipV="1">
            <a:off x="5686832" y="1372302"/>
            <a:ext cx="2252298" cy="1710817"/>
          </a:xfrm>
          <a:prstGeom prst="straightConnector1">
            <a:avLst/>
          </a:prstGeom>
          <a:solidFill>
            <a:schemeClr val="accent1"/>
          </a:solidFill>
          <a:ln w="38100" cap="flat" cmpd="sng" algn="ctr">
            <a:solidFill>
              <a:schemeClr val="tx1"/>
            </a:solidFill>
            <a:prstDash val="solid"/>
            <a:round/>
            <a:headEnd type="stealth"/>
            <a:tailEnd type="stealth"/>
          </a:ln>
          <a:effectLst/>
        </p:spPr>
      </p:cxnSp>
      <p:sp>
        <p:nvSpPr>
          <p:cNvPr id="29" name="TextBox 28"/>
          <p:cNvSpPr txBox="1"/>
          <p:nvPr/>
        </p:nvSpPr>
        <p:spPr>
          <a:xfrm>
            <a:off x="6182073" y="1815005"/>
            <a:ext cx="800219" cy="338554"/>
          </a:xfrm>
          <a:prstGeom prst="rect">
            <a:avLst/>
          </a:prstGeom>
          <a:noFill/>
        </p:spPr>
        <p:txBody>
          <a:bodyPr wrap="none" rtlCol="0">
            <a:spAutoFit/>
          </a:bodyPr>
          <a:lstStyle/>
          <a:p>
            <a:r>
              <a:rPr lang="en-ZA" dirty="0" smtClean="0"/>
              <a:t>1mbps</a:t>
            </a:r>
            <a:endParaRPr lang="en-ZA" dirty="0"/>
          </a:p>
        </p:txBody>
      </p:sp>
      <p:sp>
        <p:nvSpPr>
          <p:cNvPr id="3" name="TextBox 2"/>
          <p:cNvSpPr txBox="1"/>
          <p:nvPr/>
        </p:nvSpPr>
        <p:spPr>
          <a:xfrm>
            <a:off x="2432720" y="5373216"/>
            <a:ext cx="3879588" cy="338554"/>
          </a:xfrm>
          <a:prstGeom prst="rect">
            <a:avLst/>
          </a:prstGeom>
          <a:noFill/>
        </p:spPr>
        <p:txBody>
          <a:bodyPr wrap="none" rtlCol="0">
            <a:spAutoFit/>
          </a:bodyPr>
          <a:lstStyle/>
          <a:p>
            <a:r>
              <a:rPr lang="en-ZA" dirty="0" smtClean="0"/>
              <a:t>The receiver also becomes the supplier!!</a:t>
            </a:r>
            <a:endParaRPr lang="en-ZA" dirty="0"/>
          </a:p>
        </p:txBody>
      </p:sp>
    </p:spTree>
    <p:extLst>
      <p:ext uri="{BB962C8B-B14F-4D97-AF65-F5344CB8AC3E}">
        <p14:creationId xmlns:p14="http://schemas.microsoft.com/office/powerpoint/2010/main" val="2656110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Block Chains Technology</a:t>
            </a:r>
            <a:endParaRPr lang="en-ZA" dirty="0"/>
          </a:p>
        </p:txBody>
      </p:sp>
      <p:sp>
        <p:nvSpPr>
          <p:cNvPr id="3" name="Content Placeholder 2"/>
          <p:cNvSpPr>
            <a:spLocks noGrp="1"/>
          </p:cNvSpPr>
          <p:nvPr>
            <p:ph idx="1"/>
          </p:nvPr>
        </p:nvSpPr>
        <p:spPr/>
        <p:txBody>
          <a:bodyPr/>
          <a:lstStyle/>
          <a:p>
            <a:r>
              <a:rPr lang="en-ZA" dirty="0" smtClean="0"/>
              <a:t>Pretty Good Privacy: Private-Public Key Infrastructure</a:t>
            </a:r>
          </a:p>
          <a:p>
            <a:r>
              <a:rPr lang="en-ZA" dirty="0" smtClean="0"/>
              <a:t>Allows you to send information/messages that can be read by only the intended recipient and no one else who does not have the recipient private key.</a:t>
            </a:r>
          </a:p>
          <a:p>
            <a:r>
              <a:rPr lang="en-ZA" dirty="0" smtClean="0"/>
              <a:t> </a:t>
            </a:r>
            <a:endParaRPr lang="en-ZA" dirty="0"/>
          </a:p>
        </p:txBody>
      </p:sp>
      <p:sp>
        <p:nvSpPr>
          <p:cNvPr id="4" name="Slide Number Placeholder 3"/>
          <p:cNvSpPr>
            <a:spLocks noGrp="1"/>
          </p:cNvSpPr>
          <p:nvPr>
            <p:ph type="sldNum" sz="quarter" idx="10"/>
          </p:nvPr>
        </p:nvSpPr>
        <p:spPr/>
        <p:txBody>
          <a:bodyPr/>
          <a:lstStyle/>
          <a:p>
            <a:pPr>
              <a:defRPr/>
            </a:pPr>
            <a:fld id="{B8847ABE-7494-4587-A255-56E600712860}" type="slidenum">
              <a:rPr lang="en-ZA" smtClean="0"/>
              <a:pPr>
                <a:defRPr/>
              </a:pPr>
              <a:t>16</a:t>
            </a:fld>
            <a:endParaRPr lang="en-ZA"/>
          </a:p>
        </p:txBody>
      </p:sp>
      <p:pic>
        <p:nvPicPr>
          <p:cNvPr id="8194" name="Picture 2" descr="C:\Users\Danielma\Desktop\Projects\SITAcoin\IGF Conference 2016\pgp pretty good privac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77" y="2825552"/>
            <a:ext cx="9932777"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984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Block Chains Technologies</a:t>
            </a:r>
            <a:endParaRPr lang="en-ZA" dirty="0"/>
          </a:p>
        </p:txBody>
      </p:sp>
      <p:sp>
        <p:nvSpPr>
          <p:cNvPr id="3" name="Content Placeholder 2"/>
          <p:cNvSpPr>
            <a:spLocks noGrp="1"/>
          </p:cNvSpPr>
          <p:nvPr>
            <p:ph idx="1"/>
          </p:nvPr>
        </p:nvSpPr>
        <p:spPr/>
        <p:txBody>
          <a:bodyPr/>
          <a:lstStyle/>
          <a:p>
            <a:r>
              <a:rPr lang="en-ZA" dirty="0" smtClean="0"/>
              <a:t>Public Ledger</a:t>
            </a:r>
            <a:endParaRPr lang="en-ZA" dirty="0"/>
          </a:p>
        </p:txBody>
      </p:sp>
      <p:sp>
        <p:nvSpPr>
          <p:cNvPr id="4" name="Slide Number Placeholder 3"/>
          <p:cNvSpPr>
            <a:spLocks noGrp="1"/>
          </p:cNvSpPr>
          <p:nvPr>
            <p:ph type="sldNum" sz="quarter" idx="10"/>
          </p:nvPr>
        </p:nvSpPr>
        <p:spPr/>
        <p:txBody>
          <a:bodyPr/>
          <a:lstStyle/>
          <a:p>
            <a:pPr>
              <a:defRPr/>
            </a:pPr>
            <a:fld id="{B8847ABE-7494-4587-A255-56E600712860}" type="slidenum">
              <a:rPr lang="en-ZA" smtClean="0"/>
              <a:pPr>
                <a:defRPr/>
              </a:pPr>
              <a:t>17</a:t>
            </a:fld>
            <a:endParaRPr lang="en-ZA"/>
          </a:p>
        </p:txBody>
      </p:sp>
      <p:pic>
        <p:nvPicPr>
          <p:cNvPr id="2050" name="Picture 2" descr="C:\Users\Danielma\Desktop\Projects\SITAcoin\IGF Conference 2016\ledg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 y="1700808"/>
            <a:ext cx="9904618" cy="516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860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Block Chains System</a:t>
            </a:r>
            <a:endParaRPr lang="en-ZA" dirty="0"/>
          </a:p>
        </p:txBody>
      </p:sp>
      <p:sp>
        <p:nvSpPr>
          <p:cNvPr id="3" name="Content Placeholder 2"/>
          <p:cNvSpPr>
            <a:spLocks noGrp="1"/>
          </p:cNvSpPr>
          <p:nvPr>
            <p:ph idx="1"/>
          </p:nvPr>
        </p:nvSpPr>
        <p:spPr/>
        <p:txBody>
          <a:bodyPr/>
          <a:lstStyle/>
          <a:p>
            <a:r>
              <a:rPr lang="en-ZA" dirty="0" smtClean="0"/>
              <a:t>Now a transaction has to be provided to several servers to check for accuracy and to check that the Bitcoin is valid.</a:t>
            </a:r>
          </a:p>
          <a:p>
            <a:r>
              <a:rPr lang="en-ZA" dirty="0" smtClean="0"/>
              <a:t>This check is done by bit-miners;</a:t>
            </a:r>
          </a:p>
          <a:p>
            <a:r>
              <a:rPr lang="en-ZA" dirty="0" smtClean="0"/>
              <a:t>The first bit-miner is rewarded for discovering that the transaction is valid.</a:t>
            </a:r>
            <a:endParaRPr lang="en-ZA" dirty="0"/>
          </a:p>
        </p:txBody>
      </p:sp>
      <p:sp>
        <p:nvSpPr>
          <p:cNvPr id="4" name="Slide Number Placeholder 3"/>
          <p:cNvSpPr>
            <a:spLocks noGrp="1"/>
          </p:cNvSpPr>
          <p:nvPr>
            <p:ph type="sldNum" sz="quarter" idx="10"/>
          </p:nvPr>
        </p:nvSpPr>
        <p:spPr/>
        <p:txBody>
          <a:bodyPr/>
          <a:lstStyle/>
          <a:p>
            <a:pPr>
              <a:defRPr/>
            </a:pPr>
            <a:fld id="{B8847ABE-7494-4587-A255-56E600712860}" type="slidenum">
              <a:rPr lang="en-ZA" smtClean="0"/>
              <a:pPr>
                <a:defRPr/>
              </a:pPr>
              <a:t>18</a:t>
            </a:fld>
            <a:endParaRPr lang="en-ZA"/>
          </a:p>
        </p:txBody>
      </p:sp>
      <p:pic>
        <p:nvPicPr>
          <p:cNvPr id="3074" name="Picture 2" descr="C:\Users\Danielma\Desktop\Projects\SITAcoin\IGF Conference 2016\bitmin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4648" y="3284984"/>
            <a:ext cx="5773018" cy="275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023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8847ABE-7494-4587-A255-56E600712860}" type="slidenum">
              <a:rPr lang="en-ZA" smtClean="0"/>
              <a:pPr>
                <a:defRPr/>
              </a:pPr>
              <a:t>19</a:t>
            </a:fld>
            <a:endParaRPr lang="en-ZA"/>
          </a:p>
        </p:txBody>
      </p:sp>
      <p:pic>
        <p:nvPicPr>
          <p:cNvPr id="1026" name="Picture 2" descr="C:\Users\Danielma\Desktop\Projects\SITAcoin\IGF Conference 2016\how-bit-works-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98" y="24529"/>
            <a:ext cx="10103249" cy="6833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127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Alternative Title of This will</a:t>
            </a:r>
            <a:endParaRPr lang="en-ZA" dirty="0"/>
          </a:p>
        </p:txBody>
      </p:sp>
      <p:sp>
        <p:nvSpPr>
          <p:cNvPr id="4" name="Slide Number Placeholder 3"/>
          <p:cNvSpPr>
            <a:spLocks noGrp="1"/>
          </p:cNvSpPr>
          <p:nvPr>
            <p:ph type="sldNum" sz="quarter" idx="10"/>
          </p:nvPr>
        </p:nvSpPr>
        <p:spPr/>
        <p:txBody>
          <a:bodyPr/>
          <a:lstStyle/>
          <a:p>
            <a:pPr>
              <a:defRPr/>
            </a:pPr>
            <a:fld id="{B8847ABE-7494-4587-A255-56E600712860}" type="slidenum">
              <a:rPr lang="en-ZA" smtClean="0"/>
              <a:pPr>
                <a:defRPr/>
              </a:pPr>
              <a:t>2</a:t>
            </a:fld>
            <a:endParaRPr lang="en-ZA"/>
          </a:p>
        </p:txBody>
      </p:sp>
      <p:sp>
        <p:nvSpPr>
          <p:cNvPr id="5" name="TextBox 4"/>
          <p:cNvSpPr txBox="1"/>
          <p:nvPr/>
        </p:nvSpPr>
        <p:spPr>
          <a:xfrm>
            <a:off x="4016896" y="3284984"/>
            <a:ext cx="865943" cy="338554"/>
          </a:xfrm>
          <a:prstGeom prst="rect">
            <a:avLst/>
          </a:prstGeom>
          <a:noFill/>
        </p:spPr>
        <p:txBody>
          <a:bodyPr wrap="none" rtlCol="0">
            <a:spAutoFit/>
          </a:bodyPr>
          <a:lstStyle/>
          <a:p>
            <a:r>
              <a:rPr lang="en-ZA" dirty="0" smtClean="0"/>
              <a:t>TRUST</a:t>
            </a:r>
            <a:endParaRPr lang="en-ZA" dirty="0"/>
          </a:p>
        </p:txBody>
      </p:sp>
      <p:pic>
        <p:nvPicPr>
          <p:cNvPr id="1026" name="Picture 2" descr="C:\Users\Danielma\Desktop\Projects\SITAcoin\IGF Conference 2016\tru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672" y="1255786"/>
            <a:ext cx="5337591" cy="439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905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POTENTIAL USES OF BLOCK CHAINS</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11690450"/>
              </p:ext>
            </p:extLst>
          </p:nvPr>
        </p:nvGraphicFramePr>
        <p:xfrm>
          <a:off x="584200" y="1268413"/>
          <a:ext cx="8970965" cy="3774440"/>
        </p:xfrm>
        <a:graphic>
          <a:graphicData uri="http://schemas.openxmlformats.org/drawingml/2006/table">
            <a:tbl>
              <a:tblPr firstRow="1" bandRow="1">
                <a:tableStyleId>{5C22544A-7EE6-4342-B048-85BDC9FD1C3A}</a:tableStyleId>
              </a:tblPr>
              <a:tblGrid>
                <a:gridCol w="2064544"/>
                <a:gridCol w="2016224"/>
                <a:gridCol w="1301811"/>
                <a:gridCol w="1794193"/>
                <a:gridCol w="1794193"/>
              </a:tblGrid>
              <a:tr h="370840">
                <a:tc>
                  <a:txBody>
                    <a:bodyPr/>
                    <a:lstStyle/>
                    <a:p>
                      <a:r>
                        <a:rPr lang="en-ZA" dirty="0" smtClean="0"/>
                        <a:t>Financial</a:t>
                      </a:r>
                      <a:endParaRPr lang="en-ZA" dirty="0"/>
                    </a:p>
                  </a:txBody>
                  <a:tcPr/>
                </a:tc>
                <a:tc>
                  <a:txBody>
                    <a:bodyPr/>
                    <a:lstStyle/>
                    <a:p>
                      <a:r>
                        <a:rPr lang="en-ZA" dirty="0" smtClean="0"/>
                        <a:t>Public Records</a:t>
                      </a:r>
                      <a:endParaRPr lang="en-ZA" dirty="0"/>
                    </a:p>
                  </a:txBody>
                  <a:tcPr/>
                </a:tc>
                <a:tc>
                  <a:txBody>
                    <a:bodyPr/>
                    <a:lstStyle/>
                    <a:p>
                      <a:r>
                        <a:rPr lang="en-ZA" dirty="0" smtClean="0"/>
                        <a:t>Private Records</a:t>
                      </a:r>
                      <a:endParaRPr lang="en-ZA" dirty="0"/>
                    </a:p>
                  </a:txBody>
                  <a:tcPr/>
                </a:tc>
                <a:tc>
                  <a:txBody>
                    <a:bodyPr/>
                    <a:lstStyle/>
                    <a:p>
                      <a:r>
                        <a:rPr lang="en-ZA" dirty="0" smtClean="0"/>
                        <a:t>Semi-Public Records</a:t>
                      </a:r>
                      <a:endParaRPr lang="en-ZA" dirty="0"/>
                    </a:p>
                  </a:txBody>
                  <a:tcPr/>
                </a:tc>
                <a:tc>
                  <a:txBody>
                    <a:bodyPr/>
                    <a:lstStyle/>
                    <a:p>
                      <a:r>
                        <a:rPr lang="en-ZA" dirty="0" smtClean="0"/>
                        <a:t>Physical Assets</a:t>
                      </a:r>
                      <a:r>
                        <a:rPr lang="en-ZA" baseline="0" dirty="0" smtClean="0"/>
                        <a:t> Keys</a:t>
                      </a:r>
                      <a:endParaRPr lang="en-ZA" dirty="0"/>
                    </a:p>
                  </a:txBody>
                  <a:tcPr/>
                </a:tc>
              </a:tr>
              <a:tr h="370840">
                <a:tc>
                  <a:txBody>
                    <a:bodyPr/>
                    <a:lstStyle/>
                    <a:p>
                      <a:r>
                        <a:rPr lang="en-ZA" dirty="0" smtClean="0"/>
                        <a:t>Currency</a:t>
                      </a:r>
                      <a:endParaRPr lang="en-ZA" dirty="0"/>
                    </a:p>
                  </a:txBody>
                  <a:tcPr/>
                </a:tc>
                <a:tc>
                  <a:txBody>
                    <a:bodyPr/>
                    <a:lstStyle/>
                    <a:p>
                      <a:r>
                        <a:rPr lang="en-ZA" dirty="0" smtClean="0"/>
                        <a:t>Land titles</a:t>
                      </a:r>
                      <a:endParaRPr lang="en-ZA" dirty="0"/>
                    </a:p>
                  </a:txBody>
                  <a:tcPr/>
                </a:tc>
                <a:tc>
                  <a:txBody>
                    <a:bodyPr/>
                    <a:lstStyle/>
                    <a:p>
                      <a:r>
                        <a:rPr lang="en-ZA" dirty="0" smtClean="0"/>
                        <a:t>Contracts</a:t>
                      </a:r>
                      <a:endParaRPr lang="en-ZA" dirty="0"/>
                    </a:p>
                  </a:txBody>
                  <a:tcPr/>
                </a:tc>
                <a:tc>
                  <a:txBody>
                    <a:bodyPr/>
                    <a:lstStyle/>
                    <a:p>
                      <a:r>
                        <a:rPr lang="en-ZA" dirty="0" smtClean="0"/>
                        <a:t>Degrees</a:t>
                      </a:r>
                      <a:endParaRPr lang="en-ZA" dirty="0"/>
                    </a:p>
                  </a:txBody>
                  <a:tcPr/>
                </a:tc>
                <a:tc>
                  <a:txBody>
                    <a:bodyPr/>
                    <a:lstStyle/>
                    <a:p>
                      <a:r>
                        <a:rPr lang="en-ZA" dirty="0" smtClean="0"/>
                        <a:t>Home Keys</a:t>
                      </a:r>
                      <a:endParaRPr lang="en-ZA" dirty="0"/>
                    </a:p>
                  </a:txBody>
                  <a:tcPr/>
                </a:tc>
              </a:tr>
              <a:tr h="370840">
                <a:tc>
                  <a:txBody>
                    <a:bodyPr/>
                    <a:lstStyle/>
                    <a:p>
                      <a:r>
                        <a:rPr lang="en-ZA" dirty="0" smtClean="0"/>
                        <a:t>Private Equities</a:t>
                      </a:r>
                      <a:endParaRPr lang="en-ZA" dirty="0"/>
                    </a:p>
                  </a:txBody>
                  <a:tcPr/>
                </a:tc>
                <a:tc>
                  <a:txBody>
                    <a:bodyPr/>
                    <a:lstStyle/>
                    <a:p>
                      <a:r>
                        <a:rPr lang="en-ZA" dirty="0" smtClean="0"/>
                        <a:t>Vehicle Registries</a:t>
                      </a:r>
                      <a:endParaRPr lang="en-ZA" dirty="0"/>
                    </a:p>
                  </a:txBody>
                  <a:tcPr/>
                </a:tc>
                <a:tc>
                  <a:txBody>
                    <a:bodyPr/>
                    <a:lstStyle/>
                    <a:p>
                      <a:r>
                        <a:rPr lang="en-ZA" dirty="0" smtClean="0"/>
                        <a:t>Signatures</a:t>
                      </a:r>
                      <a:endParaRPr lang="en-ZA" dirty="0"/>
                    </a:p>
                  </a:txBody>
                  <a:tcPr/>
                </a:tc>
                <a:tc>
                  <a:txBody>
                    <a:bodyPr/>
                    <a:lstStyle/>
                    <a:p>
                      <a:r>
                        <a:rPr lang="en-ZA" dirty="0" smtClean="0"/>
                        <a:t>Learning</a:t>
                      </a:r>
                      <a:r>
                        <a:rPr lang="en-ZA" baseline="0" dirty="0" smtClean="0"/>
                        <a:t> Outcomes</a:t>
                      </a:r>
                      <a:endParaRPr lang="en-ZA" dirty="0"/>
                    </a:p>
                  </a:txBody>
                  <a:tcPr/>
                </a:tc>
                <a:tc>
                  <a:txBody>
                    <a:bodyPr/>
                    <a:lstStyle/>
                    <a:p>
                      <a:r>
                        <a:rPr lang="en-ZA" dirty="0" smtClean="0"/>
                        <a:t>Vacation Home</a:t>
                      </a:r>
                      <a:endParaRPr lang="en-ZA" dirty="0"/>
                    </a:p>
                  </a:txBody>
                  <a:tcPr/>
                </a:tc>
              </a:tr>
              <a:tr h="370840">
                <a:tc>
                  <a:txBody>
                    <a:bodyPr/>
                    <a:lstStyle/>
                    <a:p>
                      <a:r>
                        <a:rPr lang="en-ZA" dirty="0" smtClean="0"/>
                        <a:t>Public Equities</a:t>
                      </a:r>
                      <a:endParaRPr lang="en-ZA" dirty="0"/>
                    </a:p>
                  </a:txBody>
                  <a:tcPr/>
                </a:tc>
                <a:tc>
                  <a:txBody>
                    <a:bodyPr/>
                    <a:lstStyle/>
                    <a:p>
                      <a:r>
                        <a:rPr lang="en-ZA" dirty="0" smtClean="0"/>
                        <a:t>Business Licence</a:t>
                      </a:r>
                      <a:endParaRPr lang="en-ZA" dirty="0"/>
                    </a:p>
                  </a:txBody>
                  <a:tcPr/>
                </a:tc>
                <a:tc>
                  <a:txBody>
                    <a:bodyPr/>
                    <a:lstStyle/>
                    <a:p>
                      <a:r>
                        <a:rPr lang="en-ZA" dirty="0" smtClean="0"/>
                        <a:t>Wills</a:t>
                      </a:r>
                      <a:endParaRPr lang="en-ZA" dirty="0"/>
                    </a:p>
                  </a:txBody>
                  <a:tcPr/>
                </a:tc>
                <a:tc>
                  <a:txBody>
                    <a:bodyPr/>
                    <a:lstStyle/>
                    <a:p>
                      <a:r>
                        <a:rPr lang="en-ZA" dirty="0" smtClean="0"/>
                        <a:t>Medical Records</a:t>
                      </a:r>
                      <a:endParaRPr lang="en-ZA" dirty="0"/>
                    </a:p>
                  </a:txBody>
                  <a:tcPr/>
                </a:tc>
                <a:tc>
                  <a:txBody>
                    <a:bodyPr/>
                    <a:lstStyle/>
                    <a:p>
                      <a:r>
                        <a:rPr lang="en-ZA" dirty="0" smtClean="0"/>
                        <a:t>Hotel Rooms</a:t>
                      </a:r>
                      <a:endParaRPr lang="en-ZA" dirty="0"/>
                    </a:p>
                  </a:txBody>
                  <a:tcPr/>
                </a:tc>
              </a:tr>
              <a:tr h="370840">
                <a:tc>
                  <a:txBody>
                    <a:bodyPr/>
                    <a:lstStyle/>
                    <a:p>
                      <a:r>
                        <a:rPr lang="en-ZA" dirty="0" smtClean="0"/>
                        <a:t>Bonds</a:t>
                      </a:r>
                      <a:endParaRPr lang="en-ZA" dirty="0"/>
                    </a:p>
                  </a:txBody>
                  <a:tcPr/>
                </a:tc>
                <a:tc>
                  <a:txBody>
                    <a:bodyPr/>
                    <a:lstStyle/>
                    <a:p>
                      <a:r>
                        <a:rPr lang="en-ZA" dirty="0" smtClean="0"/>
                        <a:t>Criminal</a:t>
                      </a:r>
                      <a:r>
                        <a:rPr lang="en-ZA" baseline="0" dirty="0" smtClean="0"/>
                        <a:t> Records</a:t>
                      </a:r>
                      <a:endParaRPr lang="en-ZA" dirty="0"/>
                    </a:p>
                  </a:txBody>
                  <a:tcPr/>
                </a:tc>
                <a:tc>
                  <a:txBody>
                    <a:bodyPr/>
                    <a:lstStyle/>
                    <a:p>
                      <a:r>
                        <a:rPr lang="en-ZA" dirty="0" smtClean="0"/>
                        <a:t>Trusts</a:t>
                      </a:r>
                      <a:endParaRPr lang="en-ZA" dirty="0"/>
                    </a:p>
                  </a:txBody>
                  <a:tcPr/>
                </a:tc>
                <a:tc>
                  <a:txBody>
                    <a:bodyPr/>
                    <a:lstStyle/>
                    <a:p>
                      <a:r>
                        <a:rPr lang="en-ZA" dirty="0" smtClean="0"/>
                        <a:t>Genome Data</a:t>
                      </a:r>
                      <a:endParaRPr lang="en-ZA" dirty="0"/>
                    </a:p>
                  </a:txBody>
                  <a:tcPr/>
                </a:tc>
                <a:tc>
                  <a:txBody>
                    <a:bodyPr/>
                    <a:lstStyle/>
                    <a:p>
                      <a:endParaRPr lang="en-ZA" dirty="0"/>
                    </a:p>
                  </a:txBody>
                  <a:tcPr/>
                </a:tc>
              </a:tr>
              <a:tr h="370840">
                <a:tc>
                  <a:txBody>
                    <a:bodyPr/>
                    <a:lstStyle/>
                    <a:p>
                      <a:r>
                        <a:rPr lang="en-ZA" dirty="0" smtClean="0"/>
                        <a:t>Spending Records</a:t>
                      </a:r>
                      <a:endParaRPr lang="en-ZA" dirty="0"/>
                    </a:p>
                  </a:txBody>
                  <a:tcPr/>
                </a:tc>
                <a:tc>
                  <a:txBody>
                    <a:bodyPr/>
                    <a:lstStyle/>
                    <a:p>
                      <a:r>
                        <a:rPr lang="en-ZA" dirty="0" smtClean="0"/>
                        <a:t>Passports</a:t>
                      </a:r>
                      <a:endParaRPr lang="en-ZA" dirty="0"/>
                    </a:p>
                  </a:txBody>
                  <a:tcPr/>
                </a:tc>
                <a:tc>
                  <a:txBody>
                    <a:bodyPr/>
                    <a:lstStyle/>
                    <a:p>
                      <a:r>
                        <a:rPr lang="en-ZA" dirty="0" smtClean="0"/>
                        <a:t>Escrows</a:t>
                      </a:r>
                      <a:endParaRPr lang="en-ZA" dirty="0"/>
                    </a:p>
                  </a:txBody>
                  <a:tcPr/>
                </a:tc>
                <a:tc>
                  <a:txBody>
                    <a:bodyPr/>
                    <a:lstStyle/>
                    <a:p>
                      <a:endParaRPr lang="en-ZA" dirty="0"/>
                    </a:p>
                  </a:txBody>
                  <a:tcPr/>
                </a:tc>
                <a:tc>
                  <a:txBody>
                    <a:bodyPr/>
                    <a:lstStyle/>
                    <a:p>
                      <a:endParaRPr lang="en-ZA" dirty="0"/>
                    </a:p>
                  </a:txBody>
                  <a:tcPr/>
                </a:tc>
              </a:tr>
              <a:tr h="370840">
                <a:tc>
                  <a:txBody>
                    <a:bodyPr/>
                    <a:lstStyle/>
                    <a:p>
                      <a:r>
                        <a:rPr lang="en-ZA" dirty="0" smtClean="0"/>
                        <a:t>Trading Records</a:t>
                      </a:r>
                      <a:endParaRPr lang="en-ZA" dirty="0"/>
                    </a:p>
                  </a:txBody>
                  <a:tcPr/>
                </a:tc>
                <a:tc>
                  <a:txBody>
                    <a:bodyPr/>
                    <a:lstStyle/>
                    <a:p>
                      <a:r>
                        <a:rPr lang="en-ZA" dirty="0" smtClean="0"/>
                        <a:t>Certificates</a:t>
                      </a:r>
                      <a:endParaRPr lang="en-ZA" dirty="0"/>
                    </a:p>
                  </a:txBody>
                  <a:tcPr/>
                </a:tc>
                <a:tc>
                  <a:txBody>
                    <a:bodyPr/>
                    <a:lstStyle/>
                    <a:p>
                      <a:r>
                        <a:rPr lang="en-ZA" dirty="0" smtClean="0"/>
                        <a:t>GPS </a:t>
                      </a:r>
                      <a:r>
                        <a:rPr lang="en-ZA" baseline="0" dirty="0" smtClean="0"/>
                        <a:t> trails</a:t>
                      </a:r>
                      <a:endParaRPr lang="en-ZA" dirty="0"/>
                    </a:p>
                  </a:txBody>
                  <a:tcPr/>
                </a:tc>
                <a:tc>
                  <a:txBody>
                    <a:bodyPr/>
                    <a:lstStyle/>
                    <a:p>
                      <a:endParaRPr lang="en-ZA" dirty="0"/>
                    </a:p>
                  </a:txBody>
                  <a:tcPr/>
                </a:tc>
                <a:tc>
                  <a:txBody>
                    <a:bodyPr/>
                    <a:lstStyle/>
                    <a:p>
                      <a:endParaRPr lang="en-ZA" dirty="0"/>
                    </a:p>
                  </a:txBody>
                  <a:tcPr/>
                </a:tc>
              </a:tr>
              <a:tr h="370840">
                <a:tc>
                  <a:txBody>
                    <a:bodyPr/>
                    <a:lstStyle/>
                    <a:p>
                      <a:r>
                        <a:rPr lang="en-ZA" dirty="0" smtClean="0"/>
                        <a:t>Crowd Funding</a:t>
                      </a:r>
                      <a:endParaRPr lang="en-ZA" dirty="0"/>
                    </a:p>
                  </a:txBody>
                  <a:tcPr/>
                </a:tc>
                <a:tc>
                  <a:txBody>
                    <a:bodyPr/>
                    <a:lstStyle/>
                    <a:p>
                      <a:r>
                        <a:rPr lang="en-ZA" dirty="0" smtClean="0"/>
                        <a:t>Permits</a:t>
                      </a:r>
                      <a:endParaRPr lang="en-ZA" dirty="0"/>
                    </a:p>
                  </a:txBody>
                  <a:tcPr/>
                </a:tc>
                <a:tc>
                  <a:txBody>
                    <a:bodyPr/>
                    <a:lstStyle/>
                    <a:p>
                      <a:endParaRPr lang="en-ZA" dirty="0"/>
                    </a:p>
                  </a:txBody>
                  <a:tcPr/>
                </a:tc>
                <a:tc>
                  <a:txBody>
                    <a:bodyPr/>
                    <a:lstStyle/>
                    <a:p>
                      <a:endParaRPr lang="en-ZA" dirty="0"/>
                    </a:p>
                  </a:txBody>
                  <a:tcPr/>
                </a:tc>
                <a:tc>
                  <a:txBody>
                    <a:bodyPr/>
                    <a:lstStyle/>
                    <a:p>
                      <a:endParaRPr lang="en-ZA" dirty="0"/>
                    </a:p>
                  </a:txBody>
                  <a:tcPr/>
                </a:tc>
              </a:tr>
            </a:tbl>
          </a:graphicData>
        </a:graphic>
      </p:graphicFrame>
      <p:sp>
        <p:nvSpPr>
          <p:cNvPr id="4" name="Slide Number Placeholder 3"/>
          <p:cNvSpPr>
            <a:spLocks noGrp="1"/>
          </p:cNvSpPr>
          <p:nvPr>
            <p:ph type="sldNum" sz="quarter" idx="10"/>
          </p:nvPr>
        </p:nvSpPr>
        <p:spPr/>
        <p:txBody>
          <a:bodyPr/>
          <a:lstStyle/>
          <a:p>
            <a:pPr>
              <a:defRPr/>
            </a:pPr>
            <a:fld id="{B8847ABE-7494-4587-A255-56E600712860}" type="slidenum">
              <a:rPr lang="en-ZA" smtClean="0"/>
              <a:pPr>
                <a:defRPr/>
              </a:pPr>
              <a:t>20</a:t>
            </a:fld>
            <a:endParaRPr lang="en-ZA"/>
          </a:p>
        </p:txBody>
      </p:sp>
      <p:sp>
        <p:nvSpPr>
          <p:cNvPr id="6" name="TextBox 5"/>
          <p:cNvSpPr txBox="1"/>
          <p:nvPr/>
        </p:nvSpPr>
        <p:spPr>
          <a:xfrm>
            <a:off x="2216696" y="6237312"/>
            <a:ext cx="6469913" cy="338554"/>
          </a:xfrm>
          <a:prstGeom prst="rect">
            <a:avLst/>
          </a:prstGeom>
          <a:noFill/>
        </p:spPr>
        <p:txBody>
          <a:bodyPr wrap="none" rtlCol="0">
            <a:spAutoFit/>
          </a:bodyPr>
          <a:lstStyle/>
          <a:p>
            <a:r>
              <a:rPr lang="en-ZA" dirty="0"/>
              <a:t>List from http://www.the-blockchain.com/potential-uses-of-blockchain/</a:t>
            </a:r>
          </a:p>
        </p:txBody>
      </p:sp>
    </p:spTree>
    <p:extLst>
      <p:ext uri="{BB962C8B-B14F-4D97-AF65-F5344CB8AC3E}">
        <p14:creationId xmlns:p14="http://schemas.microsoft.com/office/powerpoint/2010/main" val="1689797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Applications in Government</a:t>
            </a:r>
            <a:endParaRPr lang="en-ZA" dirty="0"/>
          </a:p>
        </p:txBody>
      </p:sp>
      <p:sp>
        <p:nvSpPr>
          <p:cNvPr id="3" name="Content Placeholder 2"/>
          <p:cNvSpPr>
            <a:spLocks noGrp="1"/>
          </p:cNvSpPr>
          <p:nvPr>
            <p:ph idx="1"/>
          </p:nvPr>
        </p:nvSpPr>
        <p:spPr/>
        <p:txBody>
          <a:bodyPr/>
          <a:lstStyle/>
          <a:p>
            <a:pPr marL="342900" indent="-342900">
              <a:buAutoNum type="arabicPeriod"/>
            </a:pPr>
            <a:r>
              <a:rPr lang="en-ZA" dirty="0" smtClean="0"/>
              <a:t>Declaration of Interests [Government] – SITA has developed an app that allows civil servants to declare their interests online. Block chains can add the signature of the manager to confirm that the supervisor has reviewed block chains</a:t>
            </a:r>
          </a:p>
          <a:p>
            <a:pPr marL="342900" indent="-342900">
              <a:buAutoNum type="arabicPeriod"/>
            </a:pPr>
            <a:r>
              <a:rPr lang="en-ZA" dirty="0" smtClean="0"/>
              <a:t>SASSA Grants [Government]– these are meant to assist children; parents could be using them for other things. The grants can be provided in the form of block chains so that they can be traced for what they were used for. Nearly like DOA</a:t>
            </a:r>
          </a:p>
          <a:p>
            <a:pPr marL="342900" indent="-342900">
              <a:buAutoNum type="arabicPeriod"/>
            </a:pPr>
            <a:r>
              <a:rPr lang="en-ZA" dirty="0" smtClean="0"/>
              <a:t>Company rewards [SITA]; to ensure that rewards can only be used in the company</a:t>
            </a:r>
          </a:p>
          <a:p>
            <a:pPr marL="342900" indent="-342900">
              <a:buAutoNum type="arabicPeriod"/>
            </a:pPr>
            <a:r>
              <a:rPr lang="en-ZA" dirty="0" smtClean="0"/>
              <a:t>US Food Stamps</a:t>
            </a:r>
          </a:p>
          <a:p>
            <a:pPr marL="342900" indent="-342900">
              <a:buAutoNum type="arabicPeriod"/>
            </a:pPr>
            <a:endParaRPr lang="en-ZA" dirty="0"/>
          </a:p>
        </p:txBody>
      </p:sp>
      <p:sp>
        <p:nvSpPr>
          <p:cNvPr id="4" name="Slide Number Placeholder 3"/>
          <p:cNvSpPr>
            <a:spLocks noGrp="1"/>
          </p:cNvSpPr>
          <p:nvPr>
            <p:ph type="sldNum" sz="quarter" idx="10"/>
          </p:nvPr>
        </p:nvSpPr>
        <p:spPr/>
        <p:txBody>
          <a:bodyPr/>
          <a:lstStyle/>
          <a:p>
            <a:pPr>
              <a:defRPr/>
            </a:pPr>
            <a:fld id="{B8847ABE-7494-4587-A255-56E600712860}" type="slidenum">
              <a:rPr lang="en-ZA" smtClean="0"/>
              <a:pPr>
                <a:defRPr/>
              </a:pPr>
              <a:t>21</a:t>
            </a:fld>
            <a:endParaRPr lang="en-ZA"/>
          </a:p>
        </p:txBody>
      </p:sp>
    </p:spTree>
    <p:extLst>
      <p:ext uri="{BB962C8B-B14F-4D97-AF65-F5344CB8AC3E}">
        <p14:creationId xmlns:p14="http://schemas.microsoft.com/office/powerpoint/2010/main" val="682229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Some of the Benefits of Block Chains</a:t>
            </a:r>
            <a:endParaRPr lang="en-ZA" dirty="0"/>
          </a:p>
        </p:txBody>
      </p:sp>
      <p:sp>
        <p:nvSpPr>
          <p:cNvPr id="3" name="Content Placeholder 2"/>
          <p:cNvSpPr>
            <a:spLocks noGrp="1"/>
          </p:cNvSpPr>
          <p:nvPr>
            <p:ph idx="1"/>
          </p:nvPr>
        </p:nvSpPr>
        <p:spPr/>
        <p:txBody>
          <a:bodyPr/>
          <a:lstStyle/>
          <a:p>
            <a:pPr marL="342900" indent="-342900">
              <a:buFont typeface="+mj-lt"/>
              <a:buAutoNum type="arabicPeriod"/>
            </a:pPr>
            <a:r>
              <a:rPr lang="en-ZA" dirty="0" smtClean="0"/>
              <a:t>Trust less lending</a:t>
            </a:r>
          </a:p>
          <a:p>
            <a:pPr marL="698500" lvl="1" indent="-342900">
              <a:buFont typeface="+mj-lt"/>
              <a:buAutoNum type="arabicPeriod"/>
            </a:pPr>
            <a:r>
              <a:rPr lang="en-ZA" dirty="0" smtClean="0"/>
              <a:t>Strangers can lend you money over the internet; they do not have to trust you.</a:t>
            </a:r>
          </a:p>
          <a:p>
            <a:pPr marL="342900" indent="-342900">
              <a:buFont typeface="+mj-lt"/>
              <a:buAutoNum type="arabicPeriod"/>
            </a:pPr>
            <a:r>
              <a:rPr lang="en-ZA" dirty="0" smtClean="0"/>
              <a:t>Reduction in Litigations</a:t>
            </a:r>
          </a:p>
          <a:p>
            <a:pPr marL="698500" lvl="1" indent="-342900">
              <a:buFont typeface="+mj-lt"/>
              <a:buAutoNum type="arabicPeriod"/>
            </a:pPr>
            <a:r>
              <a:rPr lang="en-ZA" dirty="0" smtClean="0"/>
              <a:t>57% of litigations (44% in US) in UK is about contract disputes; smart contracts done with block chains can provide irrefutable evidences e.g. when was contract changed and what was the change [reference 54 in </a:t>
            </a:r>
            <a:r>
              <a:rPr lang="en-ZA" dirty="0" err="1" smtClean="0"/>
              <a:t>Blockchains</a:t>
            </a:r>
            <a:r>
              <a:rPr lang="en-ZA" dirty="0" smtClean="0"/>
              <a:t>] </a:t>
            </a:r>
          </a:p>
          <a:p>
            <a:pPr marL="342900" indent="-342900">
              <a:buFont typeface="+mj-lt"/>
              <a:buAutoNum type="arabicPeriod"/>
            </a:pPr>
            <a:r>
              <a:rPr lang="en-ZA" dirty="0" smtClean="0"/>
              <a:t>Title deeds for Houses and Motor Vehicles</a:t>
            </a:r>
          </a:p>
          <a:p>
            <a:pPr marL="698500" lvl="1" indent="-342900">
              <a:buFont typeface="+mj-lt"/>
              <a:buAutoNum type="arabicPeriod"/>
            </a:pPr>
            <a:r>
              <a:rPr lang="en-ZA" dirty="0" smtClean="0"/>
              <a:t>Ideally suited to Block chains. – enable </a:t>
            </a:r>
            <a:r>
              <a:rPr lang="en-ZA" smtClean="0"/>
              <a:t>speedy transactions  </a:t>
            </a:r>
            <a:endParaRPr lang="en-ZA" dirty="0"/>
          </a:p>
        </p:txBody>
      </p:sp>
      <p:sp>
        <p:nvSpPr>
          <p:cNvPr id="4" name="Slide Number Placeholder 3"/>
          <p:cNvSpPr>
            <a:spLocks noGrp="1"/>
          </p:cNvSpPr>
          <p:nvPr>
            <p:ph type="sldNum" sz="quarter" idx="10"/>
          </p:nvPr>
        </p:nvSpPr>
        <p:spPr/>
        <p:txBody>
          <a:bodyPr/>
          <a:lstStyle/>
          <a:p>
            <a:pPr>
              <a:defRPr/>
            </a:pPr>
            <a:fld id="{B8847ABE-7494-4587-A255-56E600712860}" type="slidenum">
              <a:rPr lang="en-ZA" smtClean="0"/>
              <a:pPr>
                <a:defRPr/>
              </a:pPr>
              <a:t>22</a:t>
            </a:fld>
            <a:endParaRPr lang="en-ZA"/>
          </a:p>
        </p:txBody>
      </p:sp>
    </p:spTree>
    <p:extLst>
      <p:ext uri="{BB962C8B-B14F-4D97-AF65-F5344CB8AC3E}">
        <p14:creationId xmlns:p14="http://schemas.microsoft.com/office/powerpoint/2010/main" val="2786699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20752" y="3645024"/>
            <a:ext cx="6281709" cy="1201737"/>
          </a:xfrm>
        </p:spPr>
        <p:txBody>
          <a:bodyPr/>
          <a:lstStyle/>
          <a:p>
            <a:pPr algn="ctr"/>
            <a:r>
              <a:rPr lang="en-US" sz="4000" dirty="0" smtClean="0">
                <a:latin typeface="Goudy Stout" pitchFamily="18" charset="0"/>
              </a:rPr>
              <a:t>Thank you</a:t>
            </a:r>
          </a:p>
        </p:txBody>
      </p:sp>
      <p:pic>
        <p:nvPicPr>
          <p:cNvPr id="7170" name="Picture 2" descr="http://t2.gstatic.com/images?q=tbn:ANd9GcTLcrkE2Q4pdlKlHsee_32OZZf03LphBOCtMqz94HdsKFF9FK1Z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0872" y="4221088"/>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47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What is Trust?</a:t>
            </a:r>
            <a:endParaRPr lang="en-ZA" dirty="0"/>
          </a:p>
        </p:txBody>
      </p:sp>
      <p:sp>
        <p:nvSpPr>
          <p:cNvPr id="3" name="Content Placeholder 2"/>
          <p:cNvSpPr>
            <a:spLocks noGrp="1"/>
          </p:cNvSpPr>
          <p:nvPr>
            <p:ph idx="1"/>
          </p:nvPr>
        </p:nvSpPr>
        <p:spPr/>
        <p:txBody>
          <a:bodyPr/>
          <a:lstStyle/>
          <a:p>
            <a:r>
              <a:rPr lang="en-ZA" dirty="0" smtClean="0"/>
              <a:t>Trust is CRII over ME</a:t>
            </a:r>
          </a:p>
          <a:p>
            <a:r>
              <a:rPr lang="en-ZA" dirty="0" smtClean="0"/>
              <a:t>Trust = Credibility*Reliability*Integrity*Intimacy/ME</a:t>
            </a:r>
          </a:p>
          <a:p>
            <a:endParaRPr lang="en-ZA" dirty="0"/>
          </a:p>
          <a:p>
            <a:r>
              <a:rPr lang="en-ZA" dirty="0" smtClean="0"/>
              <a:t>If ME is too high, that reduces Trust; If I get the sense that you are interacting with me with only yourself in mind, then that lessens trust</a:t>
            </a:r>
          </a:p>
          <a:p>
            <a:endParaRPr lang="en-ZA" dirty="0"/>
          </a:p>
          <a:p>
            <a:r>
              <a:rPr lang="en-ZA" dirty="0" smtClean="0"/>
              <a:t>Higher the credibility, the reliability and the Integrity the higher the trust.</a:t>
            </a:r>
          </a:p>
          <a:p>
            <a:endParaRPr lang="en-ZA" dirty="0"/>
          </a:p>
        </p:txBody>
      </p:sp>
      <p:sp>
        <p:nvSpPr>
          <p:cNvPr id="4" name="Slide Number Placeholder 3"/>
          <p:cNvSpPr>
            <a:spLocks noGrp="1"/>
          </p:cNvSpPr>
          <p:nvPr>
            <p:ph type="sldNum" sz="quarter" idx="10"/>
          </p:nvPr>
        </p:nvSpPr>
        <p:spPr/>
        <p:txBody>
          <a:bodyPr/>
          <a:lstStyle/>
          <a:p>
            <a:pPr>
              <a:defRPr/>
            </a:pPr>
            <a:fld id="{B8847ABE-7494-4587-A255-56E600712860}" type="slidenum">
              <a:rPr lang="en-ZA" smtClean="0"/>
              <a:pPr>
                <a:defRPr/>
              </a:pPr>
              <a:t>3</a:t>
            </a:fld>
            <a:endParaRPr lang="en-ZA"/>
          </a:p>
        </p:txBody>
      </p:sp>
    </p:spTree>
    <p:extLst>
      <p:ext uri="{BB962C8B-B14F-4D97-AF65-F5344CB8AC3E}">
        <p14:creationId xmlns:p14="http://schemas.microsoft.com/office/powerpoint/2010/main" val="2840171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TRUST</a:t>
            </a:r>
            <a:endParaRPr lang="en-ZA" dirty="0"/>
          </a:p>
        </p:txBody>
      </p:sp>
      <p:sp>
        <p:nvSpPr>
          <p:cNvPr id="3" name="Content Placeholder 2"/>
          <p:cNvSpPr>
            <a:spLocks noGrp="1"/>
          </p:cNvSpPr>
          <p:nvPr>
            <p:ph idx="1"/>
          </p:nvPr>
        </p:nvSpPr>
        <p:spPr/>
        <p:txBody>
          <a:bodyPr/>
          <a:lstStyle/>
          <a:p>
            <a:r>
              <a:rPr lang="en-ZA" dirty="0" smtClean="0"/>
              <a:t>There are many things you will not be able to do without Trust</a:t>
            </a:r>
            <a:endParaRPr lang="en-ZA" dirty="0"/>
          </a:p>
          <a:p>
            <a:r>
              <a:rPr lang="en-ZA" dirty="0" smtClean="0"/>
              <a:t>You cannot leave your home, unless you have faith that you will come back safely,</a:t>
            </a:r>
          </a:p>
          <a:p>
            <a:r>
              <a:rPr lang="en-ZA" dirty="0" smtClean="0"/>
              <a:t>Lack of trust may allow you to engage in small things, but not big things</a:t>
            </a:r>
          </a:p>
          <a:p>
            <a:endParaRPr lang="en-ZA" dirty="0"/>
          </a:p>
        </p:txBody>
      </p:sp>
      <p:sp>
        <p:nvSpPr>
          <p:cNvPr id="4" name="Slide Number Placeholder 3"/>
          <p:cNvSpPr>
            <a:spLocks noGrp="1"/>
          </p:cNvSpPr>
          <p:nvPr>
            <p:ph type="sldNum" sz="quarter" idx="10"/>
          </p:nvPr>
        </p:nvSpPr>
        <p:spPr/>
        <p:txBody>
          <a:bodyPr/>
          <a:lstStyle/>
          <a:p>
            <a:pPr>
              <a:defRPr/>
            </a:pPr>
            <a:fld id="{B8847ABE-7494-4587-A255-56E600712860}" type="slidenum">
              <a:rPr lang="en-ZA" smtClean="0"/>
              <a:pPr>
                <a:defRPr/>
              </a:pPr>
              <a:t>4</a:t>
            </a:fld>
            <a:endParaRPr lang="en-ZA"/>
          </a:p>
        </p:txBody>
      </p:sp>
      <p:pic>
        <p:nvPicPr>
          <p:cNvPr id="2050" name="Picture 2" descr="C:\Users\Danielma\Desktop\Projects\SITAcoin\IGF Conference 2016\what trust allow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640" y="2780928"/>
            <a:ext cx="6408712" cy="3363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407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INTERNET as we Have it Currently</a:t>
            </a:r>
            <a:endParaRPr lang="en-ZA" dirty="0"/>
          </a:p>
        </p:txBody>
      </p:sp>
      <p:sp>
        <p:nvSpPr>
          <p:cNvPr id="3" name="Content Placeholder 2"/>
          <p:cNvSpPr>
            <a:spLocks noGrp="1"/>
          </p:cNvSpPr>
          <p:nvPr>
            <p:ph idx="1"/>
          </p:nvPr>
        </p:nvSpPr>
        <p:spPr/>
        <p:txBody>
          <a:bodyPr/>
          <a:lstStyle/>
          <a:p>
            <a:r>
              <a:rPr lang="en-ZA" dirty="0" smtClean="0"/>
              <a:t>Internet is about connectivity, you do not know who is connecting with you and you may not know their intentions</a:t>
            </a:r>
          </a:p>
          <a:p>
            <a:endParaRPr lang="en-ZA" dirty="0"/>
          </a:p>
          <a:p>
            <a:r>
              <a:rPr lang="en-ZA" dirty="0" smtClean="0"/>
              <a:t>To connect you do not need to trust, but to transact you will need to have trust</a:t>
            </a:r>
            <a:endParaRPr lang="en-ZA" dirty="0"/>
          </a:p>
        </p:txBody>
      </p:sp>
      <p:sp>
        <p:nvSpPr>
          <p:cNvPr id="4" name="Slide Number Placeholder 3"/>
          <p:cNvSpPr>
            <a:spLocks noGrp="1"/>
          </p:cNvSpPr>
          <p:nvPr>
            <p:ph type="sldNum" sz="quarter" idx="10"/>
          </p:nvPr>
        </p:nvSpPr>
        <p:spPr/>
        <p:txBody>
          <a:bodyPr/>
          <a:lstStyle/>
          <a:p>
            <a:pPr>
              <a:defRPr/>
            </a:pPr>
            <a:fld id="{B8847ABE-7494-4587-A255-56E600712860}" type="slidenum">
              <a:rPr lang="en-ZA" smtClean="0"/>
              <a:pPr>
                <a:defRPr/>
              </a:pPr>
              <a:t>5</a:t>
            </a:fld>
            <a:endParaRPr lang="en-ZA"/>
          </a:p>
        </p:txBody>
      </p:sp>
    </p:spTree>
    <p:extLst>
      <p:ext uri="{BB962C8B-B14F-4D97-AF65-F5344CB8AC3E}">
        <p14:creationId xmlns:p14="http://schemas.microsoft.com/office/powerpoint/2010/main" val="2644823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B8847ABE-7494-4587-A255-56E600712860}" type="slidenum">
              <a:rPr lang="en-ZA" smtClean="0"/>
              <a:pPr>
                <a:defRPr/>
              </a:pPr>
              <a:t>6</a:t>
            </a:fld>
            <a:endParaRPr lang="en-ZA"/>
          </a:p>
        </p:txBody>
      </p:sp>
      <p:pic>
        <p:nvPicPr>
          <p:cNvPr id="7170" name="Picture 2" descr="C:\Users\Danielma\Desktop\Projects\SITAcoin\IGF Conference 2016\what happens in a minu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621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Trust is now in Fashion</a:t>
            </a:r>
            <a:endParaRPr lang="en-ZA" dirty="0"/>
          </a:p>
        </p:txBody>
      </p:sp>
      <p:sp>
        <p:nvSpPr>
          <p:cNvPr id="3" name="Content Placeholder 2"/>
          <p:cNvSpPr>
            <a:spLocks noGrp="1"/>
          </p:cNvSpPr>
          <p:nvPr>
            <p:ph idx="1"/>
          </p:nvPr>
        </p:nvSpPr>
        <p:spPr/>
        <p:txBody>
          <a:bodyPr/>
          <a:lstStyle/>
          <a:p>
            <a:r>
              <a:rPr lang="en-ZA" dirty="0" smtClean="0"/>
              <a:t>Applications that are trending and actually uses Trust</a:t>
            </a:r>
          </a:p>
          <a:p>
            <a:pPr marL="342900" indent="-342900">
              <a:buAutoNum type="arabicPeriod"/>
            </a:pPr>
            <a:r>
              <a:rPr lang="en-ZA" dirty="0" smtClean="0"/>
              <a:t>Uber</a:t>
            </a:r>
          </a:p>
          <a:p>
            <a:pPr lvl="1" indent="0">
              <a:buNone/>
            </a:pPr>
            <a:r>
              <a:rPr lang="en-ZA" dirty="0" smtClean="0"/>
              <a:t>Get into a taxi; you can trust that in addition to convenience</a:t>
            </a:r>
          </a:p>
          <a:p>
            <a:pPr lvl="1" indent="0">
              <a:buNone/>
            </a:pPr>
            <a:r>
              <a:rPr lang="en-ZA" dirty="0" smtClean="0"/>
              <a:t>Someone is monitoring the taxi driver, someone knows that they are genuine</a:t>
            </a:r>
          </a:p>
          <a:p>
            <a:pPr lvl="1" indent="0">
              <a:buNone/>
            </a:pPr>
            <a:r>
              <a:rPr lang="en-ZA" dirty="0" smtClean="0"/>
              <a:t>There are other people reviews of the taxi driver, </a:t>
            </a:r>
            <a:r>
              <a:rPr lang="en-ZA" dirty="0" err="1" smtClean="0"/>
              <a:t>etc</a:t>
            </a:r>
            <a:endParaRPr lang="en-ZA" dirty="0" smtClean="0"/>
          </a:p>
          <a:p>
            <a:pPr marL="342900" indent="-342900">
              <a:buAutoNum type="arabicPeriod"/>
            </a:pPr>
            <a:r>
              <a:rPr lang="en-ZA" dirty="0" smtClean="0"/>
              <a:t>Airbnb</a:t>
            </a:r>
          </a:p>
          <a:p>
            <a:pPr lvl="1" indent="0">
              <a:buNone/>
            </a:pPr>
            <a:r>
              <a:rPr lang="en-ZA" dirty="0" smtClean="0"/>
              <a:t>Sleep in strangers home; </a:t>
            </a:r>
          </a:p>
          <a:p>
            <a:pPr lvl="1" indent="0">
              <a:buNone/>
            </a:pPr>
            <a:r>
              <a:rPr lang="en-ZA" dirty="0" smtClean="0"/>
              <a:t>You can get reviews about other people previous experience</a:t>
            </a:r>
          </a:p>
          <a:p>
            <a:pPr lvl="1" indent="0">
              <a:buNone/>
            </a:pPr>
            <a:endParaRPr lang="en-ZA" dirty="0"/>
          </a:p>
          <a:p>
            <a:pPr lvl="1" indent="0">
              <a:buNone/>
            </a:pPr>
            <a:endParaRPr lang="en-ZA" dirty="0" smtClean="0"/>
          </a:p>
          <a:p>
            <a:r>
              <a:rPr lang="en-ZA" dirty="0" smtClean="0"/>
              <a:t>The role of trust is critical and there is a level of comfort that is being introduced </a:t>
            </a:r>
          </a:p>
          <a:p>
            <a:pPr lvl="1" indent="0">
              <a:buNone/>
            </a:pPr>
            <a:r>
              <a:rPr lang="en-ZA" dirty="0"/>
              <a:t/>
            </a:r>
            <a:br>
              <a:rPr lang="en-ZA" dirty="0"/>
            </a:br>
            <a:endParaRPr lang="en-ZA" dirty="0" smtClean="0"/>
          </a:p>
        </p:txBody>
      </p:sp>
      <p:sp>
        <p:nvSpPr>
          <p:cNvPr id="4" name="Slide Number Placeholder 3"/>
          <p:cNvSpPr>
            <a:spLocks noGrp="1"/>
          </p:cNvSpPr>
          <p:nvPr>
            <p:ph type="sldNum" sz="quarter" idx="10"/>
          </p:nvPr>
        </p:nvSpPr>
        <p:spPr/>
        <p:txBody>
          <a:bodyPr/>
          <a:lstStyle/>
          <a:p>
            <a:pPr>
              <a:defRPr/>
            </a:pPr>
            <a:fld id="{B8847ABE-7494-4587-A255-56E600712860}" type="slidenum">
              <a:rPr lang="en-ZA" smtClean="0"/>
              <a:pPr>
                <a:defRPr/>
              </a:pPr>
              <a:t>7</a:t>
            </a:fld>
            <a:endParaRPr lang="en-ZA"/>
          </a:p>
        </p:txBody>
      </p:sp>
    </p:spTree>
    <p:extLst>
      <p:ext uri="{BB962C8B-B14F-4D97-AF65-F5344CB8AC3E}">
        <p14:creationId xmlns:p14="http://schemas.microsoft.com/office/powerpoint/2010/main" val="3767400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Examples of Trust</a:t>
            </a:r>
            <a:endParaRPr lang="en-ZA" dirty="0"/>
          </a:p>
        </p:txBody>
      </p:sp>
      <p:sp>
        <p:nvSpPr>
          <p:cNvPr id="4" name="Slide Number Placeholder 3"/>
          <p:cNvSpPr>
            <a:spLocks noGrp="1"/>
          </p:cNvSpPr>
          <p:nvPr>
            <p:ph type="sldNum" sz="quarter" idx="10"/>
          </p:nvPr>
        </p:nvSpPr>
        <p:spPr/>
        <p:txBody>
          <a:bodyPr/>
          <a:lstStyle/>
          <a:p>
            <a:pPr>
              <a:defRPr/>
            </a:pPr>
            <a:fld id="{B8847ABE-7494-4587-A255-56E600712860}" type="slidenum">
              <a:rPr lang="en-ZA" smtClean="0"/>
              <a:pPr>
                <a:defRPr/>
              </a:pPr>
              <a:t>8</a:t>
            </a:fld>
            <a:endParaRPr lang="en-ZA"/>
          </a:p>
        </p:txBody>
      </p:sp>
      <p:pic>
        <p:nvPicPr>
          <p:cNvPr id="3074" name="Picture 2" descr="C:\Users\Danielma\Desktop\Projects\SITAcoin\IGF Conference 2016\ub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568" y="2924944"/>
            <a:ext cx="26098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anielma\Desktop\Projects\SITAcoin\IGF Conference 2016\uber defin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4928" y="908720"/>
            <a:ext cx="5169024"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981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8847ABE-7494-4587-A255-56E600712860}" type="slidenum">
              <a:rPr lang="en-ZA" smtClean="0"/>
              <a:pPr>
                <a:defRPr/>
              </a:pPr>
              <a:t>9</a:t>
            </a:fld>
            <a:endParaRPr lang="en-ZA"/>
          </a:p>
        </p:txBody>
      </p:sp>
      <p:pic>
        <p:nvPicPr>
          <p:cNvPr id="6146" name="Picture 2" descr="C:\Users\Danielma\Desktop\Projects\SITAcoin\IGF Conference 2016\rate a dri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06" y="0"/>
            <a:ext cx="4383784" cy="288032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Danielma\Desktop\Projects\SITAcoin\IGF Conference 2016\ride with a 5star dri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256" y="3068960"/>
            <a:ext cx="6696744" cy="3780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0999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TYLE" val="AcnSubjectTitle"/>
  <p:tag name="DATE" val="2009/01/25 10:48:34 AM"/>
</p:tagLst>
</file>

<file path=ppt/tags/tag2.xml><?xml version="1.0" encoding="utf-8"?>
<p:tagLst xmlns:a="http://schemas.openxmlformats.org/drawingml/2006/main" xmlns:r="http://schemas.openxmlformats.org/officeDocument/2006/relationships" xmlns:p="http://schemas.openxmlformats.org/presentationml/2006/main">
  <p:tag name="STYLE" val="AcnActionTitle"/>
  <p:tag name="DATE" val="2009/01/25 10:48:41 AM"/>
</p:tagLst>
</file>

<file path=ppt/tags/tag3.xml><?xml version="1.0" encoding="utf-8"?>
<p:tagLst xmlns:a="http://schemas.openxmlformats.org/drawingml/2006/main" xmlns:r="http://schemas.openxmlformats.org/officeDocument/2006/relationships" xmlns:p="http://schemas.openxmlformats.org/presentationml/2006/main">
  <p:tag name="STYLE" val="AcnStamp"/>
  <p:tag name="DATE" val="2009/02/26 12:12:53 PM"/>
</p:tagLst>
</file>

<file path=ppt/tags/tag4.xml><?xml version="1.0" encoding="utf-8"?>
<p:tagLst xmlns:a="http://schemas.openxmlformats.org/drawingml/2006/main" xmlns:r="http://schemas.openxmlformats.org/officeDocument/2006/relationships" xmlns:p="http://schemas.openxmlformats.org/presentationml/2006/main">
  <p:tag name="STYLE" val="AcnStpConnector"/>
  <p:tag name="DATE" val="2009/02/26 12:12:54 PM"/>
</p:tagLst>
</file>

<file path=ppt/tags/tag5.xml><?xml version="1.0" encoding="utf-8"?>
<p:tagLst xmlns:a="http://schemas.openxmlformats.org/drawingml/2006/main" xmlns:r="http://schemas.openxmlformats.org/officeDocument/2006/relationships" xmlns:p="http://schemas.openxmlformats.org/presentationml/2006/main">
  <p:tag name="STYLE" val="AcnStpConnector"/>
  <p:tag name="DATE" val="2009/02/26 12:12:54 PM"/>
</p:tagLst>
</file>

<file path=ppt/theme/theme1.xml><?xml version="1.0" encoding="utf-8"?>
<a:theme xmlns:a="http://schemas.openxmlformats.org/drawingml/2006/main" name="2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000" b="1" i="0" u="none" strike="noStrike" cap="none" normalizeH="0" baseline="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9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64358</TotalTime>
  <Words>781</Words>
  <Application>Microsoft Office PowerPoint</Application>
  <PresentationFormat>A4 Paper (210x297 mm)</PresentationFormat>
  <Paragraphs>138</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2_Default Design</vt:lpstr>
      <vt:lpstr>Block Chains and Applications</vt:lpstr>
      <vt:lpstr>Alternative Title of This will</vt:lpstr>
      <vt:lpstr>What is Trust?</vt:lpstr>
      <vt:lpstr>TRUST</vt:lpstr>
      <vt:lpstr>INTERNET as we Have it Currently</vt:lpstr>
      <vt:lpstr>PowerPoint Presentation</vt:lpstr>
      <vt:lpstr>Trust is now in Fashion</vt:lpstr>
      <vt:lpstr>Examples of Trust</vt:lpstr>
      <vt:lpstr>PowerPoint Presentation</vt:lpstr>
      <vt:lpstr>Example of Trust</vt:lpstr>
      <vt:lpstr>Model of Trust Currently </vt:lpstr>
      <vt:lpstr>SWIFT as an Example of a Single Authority</vt:lpstr>
      <vt:lpstr>What is Special About Block Chains and Bitcoins</vt:lpstr>
      <vt:lpstr>Block Chain Technologies</vt:lpstr>
      <vt:lpstr>With BitTorrent</vt:lpstr>
      <vt:lpstr>Block Chains Technology</vt:lpstr>
      <vt:lpstr>Block Chains Technologies</vt:lpstr>
      <vt:lpstr>Block Chains System</vt:lpstr>
      <vt:lpstr>PowerPoint Presentation</vt:lpstr>
      <vt:lpstr>POTENTIAL USES OF BLOCK CHAINS</vt:lpstr>
      <vt:lpstr>Applications in Government</vt:lpstr>
      <vt:lpstr>Some of the Benefits of Block Chains</vt:lpstr>
      <vt:lpstr>PowerPoint Presentation</vt:lpstr>
    </vt:vector>
  </TitlesOfParts>
  <Company>Your Company 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Your User Name</dc:creator>
  <cp:lastModifiedBy>Daniel Mashao</cp:lastModifiedBy>
  <cp:revision>5704</cp:revision>
  <cp:lastPrinted>2016-10-15T05:47:08Z</cp:lastPrinted>
  <dcterms:created xsi:type="dcterms:W3CDTF">2010-08-25T07:21:22Z</dcterms:created>
  <dcterms:modified xsi:type="dcterms:W3CDTF">2016-10-16T10:39:13Z</dcterms:modified>
</cp:coreProperties>
</file>